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49" r:id="rId3"/>
    <p:sldMasterId id="2147483650" r:id="rId4"/>
    <p:sldMasterId id="2147483651" r:id="rId5"/>
    <p:sldMasterId id="2147483655" r:id="rId6"/>
    <p:sldMasterId id="2147483656" r:id="rId7"/>
  </p:sldMasterIdLst>
  <p:notesMasterIdLst>
    <p:notesMasterId r:id="rId11"/>
  </p:notesMasterIdLst>
  <p:sldIdLst>
    <p:sldId id="256" r:id="rId8"/>
    <p:sldId id="259" r:id="rId9"/>
    <p:sldId id="260" r:id="rId10"/>
    <p:sldId id="258" r:id="rId12"/>
    <p:sldId id="261" r:id="rId13"/>
    <p:sldId id="266" r:id="rId14"/>
    <p:sldId id="262" r:id="rId15"/>
    <p:sldId id="267" r:id="rId16"/>
    <p:sldId id="268" r:id="rId17"/>
    <p:sldId id="270" r:id="rId18"/>
    <p:sldId id="272" r:id="rId19"/>
    <p:sldId id="273" r:id="rId20"/>
    <p:sldId id="279" r:id="rId21"/>
    <p:sldId id="276" r:id="rId22"/>
    <p:sldId id="277" r:id="rId23"/>
    <p:sldId id="257" r:id="rId2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9"/>
    <p:restoredTop sz="94694"/>
  </p:normalViewPr>
  <p:slideViewPr>
    <p:cSldViewPr snapToGrid="0">
      <p:cViewPr varScale="1">
        <p:scale>
          <a:sx n="103" d="100"/>
          <a:sy n="103" d="100"/>
        </p:scale>
        <p:origin x="99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notesMaster" Target="notesMasters/notesMaster1.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4BC75DE-EAA3-401A-87FD-58E423102274}"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CA684CB4-1354-4B56-AAC1-4594A682EB12}">
      <dgm:prSet phldr="0" custT="0"/>
      <dgm:spPr/>
      <dgm:t>
        <a:bodyPr vert="horz" wrap="square"/>
        <a:p>
          <a:pPr>
            <a:lnSpc>
              <a:spcPct val="100000"/>
            </a:lnSpc>
            <a:spcBef>
              <a:spcPct val="0"/>
            </a:spcBef>
            <a:spcAft>
              <a:spcPct val="35000"/>
            </a:spcAft>
          </a:pPr>
          <a:r>
            <a:rPr lang="en-US"/>
            <a:t>Giai đoạn 1: </a:t>
          </a:r>
          <a:r>
            <a:rPr lang="en-US"/>
            <a:t>Nghiên cứu mô hình và thuật toán</a:t>
          </a:r>
          <a:r>
            <a:rPr/>
            <a:t/>
          </a:r>
          <a:endParaRPr/>
        </a:p>
      </dgm:t>
    </dgm:pt>
    <dgm:pt modelId="{BE1E8B59-7E8C-49E5-A517-695C3475216B}" cxnId="{C17C0028-D920-4177-B277-39BED43B2383}" type="parTrans">
      <dgm:prSet/>
      <dgm:spPr/>
      <dgm:t>
        <a:bodyPr/>
        <a:lstStyle/>
        <a:p>
          <a:endParaRPr lang="en-US"/>
        </a:p>
      </dgm:t>
    </dgm:pt>
    <dgm:pt modelId="{3867EABF-5EAB-4445-AFCA-B6C9604DEE4E}" cxnId="{C17C0028-D920-4177-B277-39BED43B2383}" type="sibTrans">
      <dgm:prSet/>
      <dgm:spPr/>
      <dgm:t>
        <a:bodyPr/>
        <a:lstStyle/>
        <a:p>
          <a:endParaRPr lang="en-US"/>
        </a:p>
      </dgm:t>
    </dgm:pt>
    <dgm:pt modelId="{2C04337E-31B5-4E44-9574-CFD4F6595998}">
      <dgm:prSet phldr="0" custT="0"/>
      <dgm:spPr/>
      <dgm:t>
        <a:bodyPr vert="horz" wrap="square"/>
        <a:p>
          <a:pPr>
            <a:lnSpc>
              <a:spcPct val="100000"/>
            </a:lnSpc>
            <a:spcBef>
              <a:spcPct val="0"/>
            </a:spcBef>
            <a:spcAft>
              <a:spcPct val="35000"/>
            </a:spcAft>
          </a:pPr>
          <a:r>
            <a:rPr lang="en-US"/>
            <a:t>Giai đoạn 2: Ứng dụng trên phần cứng</a:t>
          </a:r>
          <a:r>
            <a:rPr/>
            <a:t/>
          </a:r>
          <a:endParaRPr/>
        </a:p>
      </dgm:t>
    </dgm:pt>
    <dgm:pt modelId="{8CB07837-6B4D-4C1B-81C9-45587FF389B1}" cxnId="{E5A5703C-3B02-45B6-8495-6B80859D34FD}" type="parTrans">
      <dgm:prSet/>
      <dgm:spPr/>
      <dgm:t>
        <a:bodyPr/>
        <a:lstStyle/>
        <a:p>
          <a:endParaRPr lang="en-US"/>
        </a:p>
      </dgm:t>
    </dgm:pt>
    <dgm:pt modelId="{15E916FF-E58F-4586-B04C-500FD8981441}" cxnId="{E5A5703C-3B02-45B6-8495-6B80859D34FD}" type="sibTrans">
      <dgm:prSet/>
      <dgm:spPr/>
      <dgm:t>
        <a:bodyPr/>
        <a:lstStyle/>
        <a:p>
          <a:endParaRPr lang="en-US"/>
        </a:p>
      </dgm:t>
    </dgm:pt>
    <dgm:pt modelId="{437F298B-CF61-440F-9311-3FAB88FE8C75}">
      <dgm:prSet phldr="0" custT="0"/>
      <dgm:spPr/>
      <dgm:t>
        <a:bodyPr vert="horz" wrap="square"/>
        <a:p>
          <a:pPr>
            <a:lnSpc>
              <a:spcPct val="100000"/>
            </a:lnSpc>
            <a:spcBef>
              <a:spcPct val="0"/>
            </a:spcBef>
            <a:spcAft>
              <a:spcPct val="35000"/>
            </a:spcAft>
          </a:pPr>
          <a:r>
            <a:rPr lang="en-US"/>
            <a:t>Giai đoạn 3: </a:t>
          </a:r>
          <a:r>
            <a:rPr lang="en-US"/>
            <a:t>Thẩm định và xác nhận</a:t>
          </a:r>
          <a:r>
            <a:rPr/>
            <a:t/>
          </a:r>
          <a:endParaRPr/>
        </a:p>
      </dgm:t>
    </dgm:pt>
    <dgm:pt modelId="{9DC7448C-958B-4AC2-A98A-AD8E7F857E82}" cxnId="{8CBAEF81-C273-4FD6-A7C6-D33ACEF99ED1}" type="parTrans">
      <dgm:prSet/>
      <dgm:spPr/>
      <dgm:t>
        <a:bodyPr/>
        <a:lstStyle/>
        <a:p>
          <a:endParaRPr lang="en-US"/>
        </a:p>
      </dgm:t>
    </dgm:pt>
    <dgm:pt modelId="{B9E03501-2BB6-4A6E-BFBB-7F12E478E877}" cxnId="{8CBAEF81-C273-4FD6-A7C6-D33ACEF99ED1}" type="sibTrans">
      <dgm:prSet/>
      <dgm:spPr/>
      <dgm:t>
        <a:bodyPr/>
        <a:lstStyle/>
        <a:p>
          <a:endParaRPr lang="en-US"/>
        </a:p>
      </dgm:t>
    </dgm:pt>
    <dgm:pt modelId="{CBE9569E-151B-4624-BAE8-A0B1EB7B0FCC}" type="pres">
      <dgm:prSet presAssocID="{64BC75DE-EAA3-401A-87FD-58E423102274}" presName="Name0" presStyleCnt="0">
        <dgm:presLayoutVars>
          <dgm:dir/>
          <dgm:resizeHandles val="exact"/>
        </dgm:presLayoutVars>
      </dgm:prSet>
      <dgm:spPr/>
    </dgm:pt>
    <dgm:pt modelId="{968430FB-EB7D-414A-8720-CE560A52E69B}" type="pres">
      <dgm:prSet presAssocID="{64BC75DE-EAA3-401A-87FD-58E423102274}" presName="arrow" presStyleLbl="bgShp" presStyleIdx="0" presStyleCnt="1"/>
      <dgm:spPr/>
    </dgm:pt>
    <dgm:pt modelId="{8B0C21B8-AD1D-4ECF-A5CA-D8623CAA2FED}" type="pres">
      <dgm:prSet presAssocID="{64BC75DE-EAA3-401A-87FD-58E423102274}" presName="points" presStyleCnt="0"/>
      <dgm:spPr/>
    </dgm:pt>
    <dgm:pt modelId="{445935C2-C672-4CFF-AD8F-F44DBC934BAC}" type="pres">
      <dgm:prSet presAssocID="{CA684CB4-1354-4B56-AAC1-4594A682EB12}" presName="compositeA" presStyleCnt="0"/>
      <dgm:spPr/>
    </dgm:pt>
    <dgm:pt modelId="{D01733DB-DD9E-4714-9A83-AAAF3E41AE53}" type="pres">
      <dgm:prSet presAssocID="{CA684CB4-1354-4B56-AAC1-4594A682EB12}" presName="textA" presStyleLbl="revTx" presStyleIdx="0" presStyleCnt="3">
        <dgm:presLayoutVars>
          <dgm:bulletEnabled val="1"/>
        </dgm:presLayoutVars>
      </dgm:prSet>
      <dgm:spPr/>
    </dgm:pt>
    <dgm:pt modelId="{998ECAEF-1565-4255-952C-CB6F8B57D3F3}" type="pres">
      <dgm:prSet presAssocID="{CA684CB4-1354-4B56-AAC1-4594A682EB12}" presName="circleA" presStyleLbl="node1" presStyleIdx="0" presStyleCnt="3"/>
      <dgm:spPr/>
    </dgm:pt>
    <dgm:pt modelId="{F57355A7-F12C-49E5-AB79-5E586B03587A}" type="pres">
      <dgm:prSet presAssocID="{CA684CB4-1354-4B56-AAC1-4594A682EB12}" presName="spaceA" presStyleCnt="0"/>
      <dgm:spPr/>
    </dgm:pt>
    <dgm:pt modelId="{C14B3E12-89E6-42E8-805A-0768FCBB1F7A}" type="pres">
      <dgm:prSet presAssocID="{3867EABF-5EAB-4445-AFCA-B6C9604DEE4E}" presName="space" presStyleCnt="0"/>
      <dgm:spPr/>
    </dgm:pt>
    <dgm:pt modelId="{23022607-2C7B-4F7A-B553-462BCABE2B23}" type="pres">
      <dgm:prSet presAssocID="{2C04337E-31B5-4E44-9574-CFD4F6595998}" presName="compositeB" presStyleCnt="0"/>
      <dgm:spPr/>
    </dgm:pt>
    <dgm:pt modelId="{C0DE9424-B1C7-4A5C-9DBD-C19F74DE5DE7}" type="pres">
      <dgm:prSet presAssocID="{2C04337E-31B5-4E44-9574-CFD4F6595998}" presName="textB" presStyleLbl="revTx" presStyleIdx="1" presStyleCnt="3">
        <dgm:presLayoutVars>
          <dgm:bulletEnabled val="1"/>
        </dgm:presLayoutVars>
      </dgm:prSet>
      <dgm:spPr/>
    </dgm:pt>
    <dgm:pt modelId="{02318C5B-29EC-4C13-A3FE-FFD1AF757E88}" type="pres">
      <dgm:prSet presAssocID="{2C04337E-31B5-4E44-9574-CFD4F6595998}" presName="circleB" presStyleLbl="node1" presStyleIdx="1" presStyleCnt="3"/>
      <dgm:spPr/>
    </dgm:pt>
    <dgm:pt modelId="{74D645AC-518B-48DB-89A9-9FC297AD2128}" type="pres">
      <dgm:prSet presAssocID="{2C04337E-31B5-4E44-9574-CFD4F6595998}" presName="spaceB" presStyleCnt="0"/>
      <dgm:spPr/>
    </dgm:pt>
    <dgm:pt modelId="{21269365-7C57-4049-A945-7AFFDF20D233}" type="pres">
      <dgm:prSet presAssocID="{15E916FF-E58F-4586-B04C-500FD8981441}" presName="space" presStyleCnt="0"/>
      <dgm:spPr/>
    </dgm:pt>
    <dgm:pt modelId="{AFCA8212-7D23-41AE-9419-BC513CF4FEED}" type="pres">
      <dgm:prSet presAssocID="{437F298B-CF61-440F-9311-3FAB88FE8C75}" presName="compositeA" presStyleCnt="0"/>
      <dgm:spPr/>
    </dgm:pt>
    <dgm:pt modelId="{F7FE9BB3-21E1-43E7-9B4C-770413068787}" type="pres">
      <dgm:prSet presAssocID="{437F298B-CF61-440F-9311-3FAB88FE8C75}" presName="textA" presStyleLbl="revTx" presStyleIdx="2" presStyleCnt="3">
        <dgm:presLayoutVars>
          <dgm:bulletEnabled val="1"/>
        </dgm:presLayoutVars>
      </dgm:prSet>
      <dgm:spPr/>
    </dgm:pt>
    <dgm:pt modelId="{3243C646-BFA7-45B2-9109-21DFDE8276BB}" type="pres">
      <dgm:prSet presAssocID="{437F298B-CF61-440F-9311-3FAB88FE8C75}" presName="circleA" presStyleLbl="node1" presStyleIdx="2" presStyleCnt="3"/>
      <dgm:spPr/>
    </dgm:pt>
    <dgm:pt modelId="{586A65D5-5458-4951-B2EA-457DE495B6A0}" type="pres">
      <dgm:prSet presAssocID="{437F298B-CF61-440F-9311-3FAB88FE8C75}" presName="spaceA" presStyleCnt="0"/>
      <dgm:spPr/>
    </dgm:pt>
  </dgm:ptLst>
  <dgm:cxnLst>
    <dgm:cxn modelId="{C17C0028-D920-4177-B277-39BED43B2383}" srcId="{64BC75DE-EAA3-401A-87FD-58E423102274}" destId="{CA684CB4-1354-4B56-AAC1-4594A682EB12}" srcOrd="0" destOrd="0" parTransId="{BE1E8B59-7E8C-49E5-A517-695C3475216B}" sibTransId="{3867EABF-5EAB-4445-AFCA-B6C9604DEE4E}"/>
    <dgm:cxn modelId="{E5A5703C-3B02-45B6-8495-6B80859D34FD}" srcId="{64BC75DE-EAA3-401A-87FD-58E423102274}" destId="{2C04337E-31B5-4E44-9574-CFD4F6595998}" srcOrd="1" destOrd="0" parTransId="{8CB07837-6B4D-4C1B-81C9-45587FF389B1}" sibTransId="{15E916FF-E58F-4586-B04C-500FD8981441}"/>
    <dgm:cxn modelId="{8CBAEF81-C273-4FD6-A7C6-D33ACEF99ED1}" srcId="{64BC75DE-EAA3-401A-87FD-58E423102274}" destId="{437F298B-CF61-440F-9311-3FAB88FE8C75}" srcOrd="2" destOrd="0" parTransId="{9DC7448C-958B-4AC2-A98A-AD8E7F857E82}" sibTransId="{B9E03501-2BB6-4A6E-BFBB-7F12E478E877}"/>
    <dgm:cxn modelId="{9D7BF535-6450-4AE6-8DF4-7651F46B8F28}" type="presOf" srcId="{64BC75DE-EAA3-401A-87FD-58E423102274}" destId="{CBE9569E-151B-4624-BAE8-A0B1EB7B0FCC}" srcOrd="0" destOrd="0" presId="urn:microsoft.com/office/officeart/2005/8/layout/hProcess11"/>
    <dgm:cxn modelId="{EB0C88B7-C375-4744-B685-A7A56F540109}" type="presParOf" srcId="{CBE9569E-151B-4624-BAE8-A0B1EB7B0FCC}" destId="{968430FB-EB7D-414A-8720-CE560A52E69B}" srcOrd="0" destOrd="0" presId="urn:microsoft.com/office/officeart/2005/8/layout/hProcess11"/>
    <dgm:cxn modelId="{6392E8DC-894B-47A1-87DB-E1C3DFE7952C}" type="presParOf" srcId="{CBE9569E-151B-4624-BAE8-A0B1EB7B0FCC}" destId="{8B0C21B8-AD1D-4ECF-A5CA-D8623CAA2FED}" srcOrd="1" destOrd="0" presId="urn:microsoft.com/office/officeart/2005/8/layout/hProcess11"/>
    <dgm:cxn modelId="{6326639F-102F-42B4-9A6A-F437A6CDE8D7}" type="presParOf" srcId="{8B0C21B8-AD1D-4ECF-A5CA-D8623CAA2FED}" destId="{445935C2-C672-4CFF-AD8F-F44DBC934BAC}" srcOrd="0" destOrd="1" presId="urn:microsoft.com/office/officeart/2005/8/layout/hProcess11"/>
    <dgm:cxn modelId="{B4C8FFAD-B348-4B42-B08A-439359EE2F11}" type="presParOf" srcId="{445935C2-C672-4CFF-AD8F-F44DBC934BAC}" destId="{D01733DB-DD9E-4714-9A83-AAAF3E41AE53}" srcOrd="0" destOrd="0" presId="urn:microsoft.com/office/officeart/2005/8/layout/hProcess11"/>
    <dgm:cxn modelId="{A0BFB827-C463-438C-A207-D1FC3E763080}" type="presOf" srcId="{CA684CB4-1354-4B56-AAC1-4594A682EB12}" destId="{D01733DB-DD9E-4714-9A83-AAAF3E41AE53}" srcOrd="0" destOrd="0" presId="urn:microsoft.com/office/officeart/2005/8/layout/hProcess11"/>
    <dgm:cxn modelId="{2B074DD5-F25B-4584-BA00-DD8184DCC74E}" type="presParOf" srcId="{445935C2-C672-4CFF-AD8F-F44DBC934BAC}" destId="{998ECAEF-1565-4255-952C-CB6F8B57D3F3}" srcOrd="1" destOrd="0" presId="urn:microsoft.com/office/officeart/2005/8/layout/hProcess11"/>
    <dgm:cxn modelId="{3CF1FA7E-EAFE-479A-AB36-3966F64A666A}" type="presParOf" srcId="{445935C2-C672-4CFF-AD8F-F44DBC934BAC}" destId="{F57355A7-F12C-49E5-AB79-5E586B03587A}" srcOrd="2" destOrd="0" presId="urn:microsoft.com/office/officeart/2005/8/layout/hProcess11"/>
    <dgm:cxn modelId="{27B7FCA1-482D-4C36-B995-E9FD534D5DBC}" type="presParOf" srcId="{8B0C21B8-AD1D-4ECF-A5CA-D8623CAA2FED}" destId="{C14B3E12-89E6-42E8-805A-0768FCBB1F7A}" srcOrd="1" destOrd="1" presId="urn:microsoft.com/office/officeart/2005/8/layout/hProcess11"/>
    <dgm:cxn modelId="{2041193D-2F5C-42AD-A2F6-504EF6EA2782}" type="presParOf" srcId="{8B0C21B8-AD1D-4ECF-A5CA-D8623CAA2FED}" destId="{23022607-2C7B-4F7A-B553-462BCABE2B23}" srcOrd="2" destOrd="1" presId="urn:microsoft.com/office/officeart/2005/8/layout/hProcess11"/>
    <dgm:cxn modelId="{F187E1C9-67B0-4C44-A765-A05E39AE3A65}" type="presParOf" srcId="{23022607-2C7B-4F7A-B553-462BCABE2B23}" destId="{C0DE9424-B1C7-4A5C-9DBD-C19F74DE5DE7}" srcOrd="0" destOrd="2" presId="urn:microsoft.com/office/officeart/2005/8/layout/hProcess11"/>
    <dgm:cxn modelId="{FD97D311-FCE8-44C2-BB9E-0D740DC6594A}" type="presOf" srcId="{2C04337E-31B5-4E44-9574-CFD4F6595998}" destId="{C0DE9424-B1C7-4A5C-9DBD-C19F74DE5DE7}" srcOrd="0" destOrd="0" presId="urn:microsoft.com/office/officeart/2005/8/layout/hProcess11"/>
    <dgm:cxn modelId="{B2D11542-2CC4-4884-91CB-1D76A9F5463C}" type="presParOf" srcId="{23022607-2C7B-4F7A-B553-462BCABE2B23}" destId="{02318C5B-29EC-4C13-A3FE-FFD1AF757E88}" srcOrd="1" destOrd="2" presId="urn:microsoft.com/office/officeart/2005/8/layout/hProcess11"/>
    <dgm:cxn modelId="{F5FDB7D0-8D52-44E2-8EB1-BBF39675F6CD}" type="presParOf" srcId="{23022607-2C7B-4F7A-B553-462BCABE2B23}" destId="{74D645AC-518B-48DB-89A9-9FC297AD2128}" srcOrd="2" destOrd="2" presId="urn:microsoft.com/office/officeart/2005/8/layout/hProcess11"/>
    <dgm:cxn modelId="{CEECACF2-F192-44A4-A512-C6F2401F8E4E}" type="presParOf" srcId="{8B0C21B8-AD1D-4ECF-A5CA-D8623CAA2FED}" destId="{21269365-7C57-4049-A945-7AFFDF20D233}" srcOrd="3" destOrd="1" presId="urn:microsoft.com/office/officeart/2005/8/layout/hProcess11"/>
    <dgm:cxn modelId="{86DACD41-E6D4-42DD-B339-9F4BC2E0B02C}" type="presParOf" srcId="{8B0C21B8-AD1D-4ECF-A5CA-D8623CAA2FED}" destId="{AFCA8212-7D23-41AE-9419-BC513CF4FEED}" srcOrd="4" destOrd="1" presId="urn:microsoft.com/office/officeart/2005/8/layout/hProcess11"/>
    <dgm:cxn modelId="{C09A3856-FA52-4AE4-9A39-F00676A6B96C}" type="presParOf" srcId="{AFCA8212-7D23-41AE-9419-BC513CF4FEED}" destId="{F7FE9BB3-21E1-43E7-9B4C-770413068787}" srcOrd="0" destOrd="4" presId="urn:microsoft.com/office/officeart/2005/8/layout/hProcess11"/>
    <dgm:cxn modelId="{3DD5BD6F-245F-46C6-84E3-7B47A514A78A}" type="presOf" srcId="{437F298B-CF61-440F-9311-3FAB88FE8C75}" destId="{F7FE9BB3-21E1-43E7-9B4C-770413068787}" srcOrd="0" destOrd="0" presId="urn:microsoft.com/office/officeart/2005/8/layout/hProcess11"/>
    <dgm:cxn modelId="{352310A4-E5A8-4CE0-9B47-89DEB91986D3}" type="presParOf" srcId="{AFCA8212-7D23-41AE-9419-BC513CF4FEED}" destId="{3243C646-BFA7-45B2-9109-21DFDE8276BB}" srcOrd="1" destOrd="4" presId="urn:microsoft.com/office/officeart/2005/8/layout/hProcess11"/>
    <dgm:cxn modelId="{086957D5-1F9E-4801-9F9B-A747C8D9DF77}" type="presParOf" srcId="{AFCA8212-7D23-41AE-9419-BC513CF4FEED}" destId="{586A65D5-5458-4951-B2EA-457DE495B6A0}" srcOrd="2" destOrd="4"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804A71-63C1-4344-8229-ED8ED447DB4A}" type="doc">
      <dgm:prSet loTypeId="process" loCatId="process" qsTypeId="urn:microsoft.com/office/officeart/2005/8/quickstyle/simple1" qsCatId="simple" csTypeId="urn:microsoft.com/office/officeart/2005/8/colors/accent1_2" csCatId="accent1" phldr="1"/>
      <dgm:spPr/>
      <dgm:t>
        <a:bodyPr/>
        <a:lstStyle/>
        <a:p>
          <a:endParaRPr lang="en-US"/>
        </a:p>
      </dgm:t>
    </dgm:pt>
    <dgm:pt modelId="{3BF25084-7EF2-4333-94EF-3570801E7219}">
      <dgm:prSet phldr="0" custT="1"/>
      <dgm:spPr/>
      <dgm:t>
        <a:bodyPr vert="horz" wrap="square"/>
        <a:p>
          <a:pPr>
            <a:lnSpc>
              <a:spcPct val="100000"/>
            </a:lnSpc>
            <a:spcBef>
              <a:spcPct val="0"/>
            </a:spcBef>
            <a:spcAft>
              <a:spcPct val="35000"/>
            </a:spcAft>
          </a:pPr>
          <a:r>
            <a:rPr lang="en-US" sz="1200" b="1"/>
            <a:t>1-3/2025</a:t>
          </a:r>
          <a:r>
            <a:rPr lang="en-US" sz="1200"/>
            <a:t>: </a:t>
          </a:r>
          <a:r>
            <a:rPr lang="en-US" sz="1200"/>
            <a:t>Tìm hiểu thị trường, thu thập nhu cầu, </a:t>
          </a:r>
          <a:r>
            <a:rPr lang="en-US" sz="1200"/>
            <a:t>và Triển khai ban đầu.</a:t>
          </a:r>
          <a:r>
            <a:rPr sz="6500"/>
            <a:t/>
          </a:r>
          <a:endParaRPr sz="6500"/>
        </a:p>
      </dgm:t>
    </dgm:pt>
    <dgm:pt modelId="{4E240602-B3BA-4F25-8576-7322C21B0E32}" cxnId="{15A8AEB1-1A7E-48CC-8AD4-BD3E2C3D53CA}" type="parTrans">
      <dgm:prSet/>
      <dgm:spPr/>
      <dgm:t>
        <a:bodyPr/>
        <a:lstStyle/>
        <a:p>
          <a:endParaRPr lang="en-US"/>
        </a:p>
      </dgm:t>
    </dgm:pt>
    <dgm:pt modelId="{6578A62C-B98F-4432-8AC2-136F84345924}" cxnId="{15A8AEB1-1A7E-48CC-8AD4-BD3E2C3D53CA}" type="sibTrans">
      <dgm:prSet/>
      <dgm:spPr/>
      <dgm:t>
        <a:bodyPr/>
        <a:lstStyle/>
        <a:p>
          <a:endParaRPr lang="en-US"/>
        </a:p>
      </dgm:t>
    </dgm:pt>
    <dgm:pt modelId="{2FE93F87-5807-4212-961B-5EEDD21CBB42}">
      <dgm:prSet phldr="0" custT="1"/>
      <dgm:spPr/>
      <dgm:t>
        <a:bodyPr vert="horz" wrap="square"/>
        <a:p>
          <a:pPr>
            <a:lnSpc>
              <a:spcPct val="100000"/>
            </a:lnSpc>
            <a:spcBef>
              <a:spcPct val="0"/>
            </a:spcBef>
            <a:spcAft>
              <a:spcPct val="35000"/>
            </a:spcAft>
          </a:pPr>
          <a:r>
            <a:rPr lang="en-US" sz="1200" b="1"/>
            <a:t>4-8/2025: </a:t>
          </a:r>
          <a:r>
            <a:rPr lang="en-US" sz="1200"/>
            <a:t>Phát triển và đánh giá phiên bản 0.1</a:t>
          </a:r>
          <a:r>
            <a:rPr sz="6500"/>
            <a:t/>
          </a:r>
          <a:endParaRPr sz="6500"/>
        </a:p>
      </dgm:t>
    </dgm:pt>
    <dgm:pt modelId="{76F9C7B4-4387-460B-87B6-645668318052}" cxnId="{266798E7-1BA5-4185-8968-B0499736F202}" type="parTrans">
      <dgm:prSet/>
      <dgm:spPr/>
      <dgm:t>
        <a:bodyPr/>
        <a:lstStyle/>
        <a:p>
          <a:endParaRPr lang="en-US"/>
        </a:p>
      </dgm:t>
    </dgm:pt>
    <dgm:pt modelId="{880DA32B-FA63-48EC-A091-3E75C227AC1B}" cxnId="{266798E7-1BA5-4185-8968-B0499736F202}" type="sibTrans">
      <dgm:prSet/>
      <dgm:spPr/>
      <dgm:t>
        <a:bodyPr/>
        <a:lstStyle/>
        <a:p>
          <a:endParaRPr lang="en-US"/>
        </a:p>
      </dgm:t>
    </dgm:pt>
    <dgm:pt modelId="{32CFC652-E954-4BD9-A2DA-F3C0D97ED8A1}">
      <dgm:prSet phldr="0" custT="1"/>
      <dgm:spPr/>
      <dgm:t>
        <a:bodyPr vert="horz" wrap="square"/>
        <a:p>
          <a:pPr>
            <a:lnSpc>
              <a:spcPct val="100000"/>
            </a:lnSpc>
            <a:spcBef>
              <a:spcPct val="0"/>
            </a:spcBef>
            <a:spcAft>
              <a:spcPct val="35000"/>
            </a:spcAft>
          </a:pPr>
          <a:r>
            <a:rPr lang="en-US" sz="1200" b="1"/>
            <a:t>9-12/2025:</a:t>
          </a:r>
          <a:r>
            <a:rPr lang="en-US" sz="1200"/>
            <a:t> </a:t>
          </a:r>
          <a:r>
            <a:rPr lang="en-US" sz="1200"/>
            <a:t>Nâng cấp lên phiên bản 0.2</a:t>
          </a:r>
          <a:r>
            <a:rPr sz="6500"/>
            <a:t/>
          </a:r>
          <a:endParaRPr sz="6500"/>
        </a:p>
      </dgm:t>
    </dgm:pt>
    <dgm:pt modelId="{B6551434-39E9-4C60-B7E9-9EF761C0832D}" cxnId="{A06504A9-EF98-4D17-9337-72A9E7D8FEFF}" type="parTrans">
      <dgm:prSet/>
      <dgm:spPr/>
      <dgm:t>
        <a:bodyPr/>
        <a:lstStyle/>
        <a:p>
          <a:endParaRPr lang="en-US"/>
        </a:p>
      </dgm:t>
    </dgm:pt>
    <dgm:pt modelId="{C726FCD2-EBEE-415A-A86E-76CF9ADC19EB}" cxnId="{A06504A9-EF98-4D17-9337-72A9E7D8FEFF}" type="sibTrans">
      <dgm:prSet/>
      <dgm:spPr/>
      <dgm:t>
        <a:bodyPr/>
        <a:lstStyle/>
        <a:p>
          <a:endParaRPr lang="en-US"/>
        </a:p>
      </dgm:t>
    </dgm:pt>
    <dgm:pt modelId="{795D0A31-CE8F-41BD-B90F-2841EC09884B}">
      <dgm:prSet phldr="0" custT="1"/>
      <dgm:spPr/>
      <dgm:t>
        <a:bodyPr vert="horz" wrap="square"/>
        <a:p>
          <a:pPr>
            <a:lnSpc>
              <a:spcPct val="100000"/>
            </a:lnSpc>
            <a:spcBef>
              <a:spcPct val="0"/>
            </a:spcBef>
            <a:spcAft>
              <a:spcPct val="35000"/>
            </a:spcAft>
          </a:pPr>
          <a:r>
            <a:rPr lang="en-US" sz="1200" b="1"/>
            <a:t>12/2025</a:t>
          </a:r>
          <a:r>
            <a:rPr lang="en-US" sz="1200"/>
            <a:t>: </a:t>
          </a:r>
          <a:r>
            <a:rPr lang="en-US" sz="1200"/>
            <a:t>Ghi chú tài liệu và đăng ký IP</a:t>
          </a:r>
          <a:r>
            <a:rPr sz="6500"/>
            <a:t/>
          </a:r>
          <a:endParaRPr sz="6500"/>
        </a:p>
      </dgm:t>
    </dgm:pt>
    <dgm:pt modelId="{91509782-D865-4BCF-A6F1-DD743279F12A}" cxnId="{3C46898C-D63E-4027-82F7-262DD958F2FF}" type="parTrans">
      <dgm:prSet/>
      <dgm:spPr/>
      <dgm:t>
        <a:bodyPr/>
        <a:lstStyle/>
        <a:p>
          <a:endParaRPr lang="en-US"/>
        </a:p>
      </dgm:t>
    </dgm:pt>
    <dgm:pt modelId="{270A029E-4F75-4643-BAA2-AC6D64A05BB7}" cxnId="{3C46898C-D63E-4027-82F7-262DD958F2FF}" type="sibTrans">
      <dgm:prSet/>
      <dgm:spPr/>
      <dgm:t>
        <a:bodyPr/>
        <a:lstStyle/>
        <a:p>
          <a:endParaRPr lang="en-US"/>
        </a:p>
      </dgm:t>
    </dgm:pt>
    <dgm:pt modelId="{115C161F-1EA4-4C36-B197-D067AE4E4414}">
      <dgm:prSet phldr="0" custT="1"/>
      <dgm:spPr/>
      <dgm:t>
        <a:bodyPr vert="horz" wrap="square"/>
        <a:p>
          <a:pPr>
            <a:lnSpc>
              <a:spcPct val="100000"/>
            </a:lnSpc>
            <a:spcBef>
              <a:spcPct val="0"/>
            </a:spcBef>
            <a:spcAft>
              <a:spcPct val="35000"/>
            </a:spcAft>
          </a:pPr>
          <a:r>
            <a:rPr lang="en-US" sz="1200" b="1"/>
            <a:t>1/2026</a:t>
          </a:r>
          <a:r>
            <a:rPr lang="en-US" sz="1200"/>
            <a:t>: </a:t>
          </a:r>
          <a:r>
            <a:rPr lang="en-US" sz="1200"/>
            <a:t>Chuẩn bị bước cuối cho phiên bản 1.0</a:t>
          </a:r>
          <a:r>
            <a:rPr sz="6500"/>
            <a:t/>
          </a:r>
          <a:endParaRPr sz="6500"/>
        </a:p>
      </dgm:t>
    </dgm:pt>
    <dgm:pt modelId="{90E912D5-BE2F-43AF-AF74-85E3AF1B5043}" cxnId="{136A492B-5E21-4DEE-BAFB-CA269AF2D256}" type="parTrans">
      <dgm:prSet/>
      <dgm:spPr/>
      <dgm:t>
        <a:bodyPr/>
        <a:lstStyle/>
        <a:p>
          <a:endParaRPr lang="en-US"/>
        </a:p>
      </dgm:t>
    </dgm:pt>
    <dgm:pt modelId="{719F53C9-D89F-492D-87F8-FA1D8CFD0DC7}" cxnId="{136A492B-5E21-4DEE-BAFB-CA269AF2D256}" type="sibTrans">
      <dgm:prSet/>
      <dgm:spPr/>
      <dgm:t>
        <a:bodyPr/>
        <a:lstStyle/>
        <a:p>
          <a:endParaRPr lang="en-US"/>
        </a:p>
      </dgm:t>
    </dgm:pt>
    <dgm:pt modelId="{A7198ED7-7796-4F5F-92EC-3C63B7A9A819}">
      <dgm:prSet phldr="0" custT="1"/>
      <dgm:spPr/>
      <dgm:t>
        <a:bodyPr vert="horz" wrap="square"/>
        <a:p>
          <a:pPr>
            <a:lnSpc>
              <a:spcPct val="100000"/>
            </a:lnSpc>
            <a:spcBef>
              <a:spcPct val="0"/>
            </a:spcBef>
            <a:spcAft>
              <a:spcPct val="35000"/>
            </a:spcAft>
          </a:pPr>
          <a:r>
            <a:rPr lang="en-US" sz="1200" b="1"/>
            <a:t>1-10/2026: </a:t>
          </a:r>
          <a:r>
            <a:rPr lang="en-US" sz="1200"/>
            <a:t>Triển khai phiên bản 1.0 và phát triển song song phiên bản 1.1 và 1.2</a:t>
          </a:r>
          <a:r>
            <a:rPr sz="6500"/>
            <a:t/>
          </a:r>
          <a:endParaRPr sz="6500"/>
        </a:p>
      </dgm:t>
    </dgm:pt>
    <dgm:pt modelId="{77101046-9488-4D8B-B682-88AADDFBD990}" cxnId="{1AF13B88-3809-43F1-BAE6-292A5BBF872F}" type="parTrans">
      <dgm:prSet/>
      <dgm:spPr/>
      <dgm:t>
        <a:bodyPr/>
        <a:lstStyle/>
        <a:p>
          <a:endParaRPr lang="en-US"/>
        </a:p>
      </dgm:t>
    </dgm:pt>
    <dgm:pt modelId="{9CFD9CD0-1012-4B68-AF14-6B2DBE85305F}" cxnId="{1AF13B88-3809-43F1-BAE6-292A5BBF872F}" type="sibTrans">
      <dgm:prSet/>
      <dgm:spPr/>
      <dgm:t>
        <a:bodyPr/>
        <a:lstStyle/>
        <a:p>
          <a:endParaRPr lang="en-US"/>
        </a:p>
      </dgm:t>
    </dgm:pt>
    <dgm:pt modelId="{B4C73F12-F078-4F46-9808-D44C00F482E6}">
      <dgm:prSet phldr="0" custT="1"/>
      <dgm:spPr/>
      <dgm:t>
        <a:bodyPr vert="horz" wrap="square"/>
        <a:p>
          <a:pPr>
            <a:lnSpc>
              <a:spcPct val="100000"/>
            </a:lnSpc>
            <a:spcBef>
              <a:spcPct val="0"/>
            </a:spcBef>
            <a:spcAft>
              <a:spcPct val="35000"/>
            </a:spcAft>
          </a:pPr>
          <a:r>
            <a:rPr lang="en-US" sz="1200" b="1"/>
            <a:t>10/2026: </a:t>
          </a:r>
          <a:r>
            <a:rPr lang="en-US" sz="1200">
              <a:sym typeface="+mn-ea"/>
            </a:rPr>
            <a:t>Ghi chú tài liệu và đăng ký IP</a:t>
          </a:r>
          <a:r>
            <a:rPr sz="6500"/>
            <a:t/>
          </a:r>
          <a:endParaRPr sz="6500"/>
        </a:p>
      </dgm:t>
    </dgm:pt>
    <dgm:pt modelId="{F83CBDA9-30A6-45C9-8D3B-A4B921599C05}" cxnId="{7042A294-034B-411D-AE05-437CB66CEED0}" type="parTrans">
      <dgm:prSet/>
      <dgm:spPr/>
      <dgm:t>
        <a:bodyPr/>
        <a:lstStyle/>
        <a:p>
          <a:endParaRPr lang="en-US"/>
        </a:p>
      </dgm:t>
    </dgm:pt>
    <dgm:pt modelId="{4A1CCC65-026E-454F-AF5E-AE3F60288DBE}" cxnId="{7042A294-034B-411D-AE05-437CB66CEED0}" type="sibTrans">
      <dgm:prSet/>
      <dgm:spPr/>
      <dgm:t>
        <a:bodyPr/>
        <a:lstStyle/>
        <a:p>
          <a:endParaRPr lang="en-US"/>
        </a:p>
      </dgm:t>
    </dgm:pt>
    <dgm:pt modelId="{B12706F7-0F93-47C3-8AF2-DF8AE2C71594}">
      <dgm:prSet phldr="0" custT="1"/>
      <dgm:spPr/>
      <dgm:t>
        <a:bodyPr vert="horz" wrap="square"/>
        <a:p>
          <a:pPr>
            <a:lnSpc>
              <a:spcPct val="100000"/>
            </a:lnSpc>
            <a:spcBef>
              <a:spcPct val="0"/>
            </a:spcBef>
            <a:spcAft>
              <a:spcPct val="35000"/>
            </a:spcAft>
          </a:pPr>
          <a:r>
            <a:rPr lang="en-US" sz="1200" b="1"/>
            <a:t>11-12/2026</a:t>
          </a:r>
          <a:r>
            <a:rPr lang="en-US" sz="1200"/>
            <a:t>: </a:t>
          </a:r>
          <a:r>
            <a:rPr lang="en-US" sz="1200">
              <a:sym typeface="+mn-ea"/>
            </a:rPr>
            <a:t>Triển khai phiên bản 2.0 và tiếp tục phát triển các tính năng khác</a:t>
          </a:r>
          <a:r>
            <a:rPr sz="6500"/>
            <a:t/>
          </a:r>
          <a:endParaRPr sz="6500"/>
        </a:p>
      </dgm:t>
    </dgm:pt>
    <dgm:pt modelId="{ED36146E-BFD5-4B4D-B115-F62534A7D8C6}" cxnId="{A5C3C6BD-EB88-4BBD-B1BF-F96CC7848B67}" type="parTrans">
      <dgm:prSet/>
      <dgm:spPr/>
      <dgm:t>
        <a:bodyPr/>
        <a:lstStyle/>
        <a:p>
          <a:endParaRPr lang="en-US"/>
        </a:p>
      </dgm:t>
    </dgm:pt>
    <dgm:pt modelId="{C6EA9487-B063-4464-BD9D-00B3ACAE0CD5}" cxnId="{A5C3C6BD-EB88-4BBD-B1BF-F96CC7848B67}" type="sibTrans">
      <dgm:prSet/>
      <dgm:spPr/>
      <dgm:t>
        <a:bodyPr/>
        <a:lstStyle/>
        <a:p>
          <a:endParaRPr lang="en-US"/>
        </a:p>
      </dgm:t>
    </dgm:pt>
    <dgm:pt modelId="{484B5439-5EC1-4420-88DE-6FF3078B0838}" type="pres">
      <dgm:prSet presAssocID="{32804A71-63C1-4344-8229-ED8ED447DB4A}" presName="CompostProcess" presStyleCnt="0">
        <dgm:presLayoutVars>
          <dgm:dir/>
          <dgm:resizeHandles val="exact"/>
        </dgm:presLayoutVars>
      </dgm:prSet>
      <dgm:spPr/>
    </dgm:pt>
    <dgm:pt modelId="{249BB710-9607-4A8E-B348-D5D5868BA2D1}" type="pres">
      <dgm:prSet presAssocID="{32804A71-63C1-4344-8229-ED8ED447DB4A}" presName="arrow" presStyleLbl="bgShp" presStyleIdx="0" presStyleCnt="1" custLinFactNeighborX="449" custLinFactNeighborY="-772"/>
      <dgm:spPr/>
    </dgm:pt>
    <dgm:pt modelId="{EB0CE33A-4611-4E49-A469-164A7472CDFB}" type="pres">
      <dgm:prSet presAssocID="{32804A71-63C1-4344-8229-ED8ED447DB4A}" presName="linearProcess" presStyleCnt="0"/>
      <dgm:spPr/>
    </dgm:pt>
    <dgm:pt modelId="{E1680204-D2B0-4A27-9ADE-DA236841860A}" type="pres">
      <dgm:prSet presAssocID="{3BF25084-7EF2-4333-94EF-3570801E7219}" presName="textNode" presStyleLbl="node1" presStyleIdx="0" presStyleCnt="8">
        <dgm:presLayoutVars>
          <dgm:bulletEnabled val="1"/>
        </dgm:presLayoutVars>
      </dgm:prSet>
      <dgm:spPr/>
    </dgm:pt>
    <dgm:pt modelId="{F6977EEE-BBF7-4A4B-B956-EA16DB8C9AF9}" type="pres">
      <dgm:prSet presAssocID="{6578A62C-B98F-4432-8AC2-136F84345924}" presName="sibTrans" presStyleCnt="0"/>
      <dgm:spPr/>
    </dgm:pt>
    <dgm:pt modelId="{10A99D08-DAFB-4DD4-AE2D-66F0D003C89F}" type="pres">
      <dgm:prSet presAssocID="{2FE93F87-5807-4212-961B-5EEDD21CBB42}" presName="textNode" presStyleLbl="node1" presStyleIdx="1" presStyleCnt="8">
        <dgm:presLayoutVars>
          <dgm:bulletEnabled val="1"/>
        </dgm:presLayoutVars>
      </dgm:prSet>
      <dgm:spPr/>
    </dgm:pt>
    <dgm:pt modelId="{722C585F-7309-4237-BE29-8C6E0304B927}" type="pres">
      <dgm:prSet presAssocID="{880DA32B-FA63-48EC-A091-3E75C227AC1B}" presName="sibTrans" presStyleCnt="0"/>
      <dgm:spPr/>
    </dgm:pt>
    <dgm:pt modelId="{3B5F1687-CB57-4104-83AF-0DB705A6BD6D}" type="pres">
      <dgm:prSet presAssocID="{32CFC652-E954-4BD9-A2DA-F3C0D97ED8A1}" presName="textNode" presStyleLbl="node1" presStyleIdx="2" presStyleCnt="8">
        <dgm:presLayoutVars>
          <dgm:bulletEnabled val="1"/>
        </dgm:presLayoutVars>
      </dgm:prSet>
      <dgm:spPr/>
    </dgm:pt>
    <dgm:pt modelId="{A6C3FBA7-90AC-4B5D-82E1-EAAD99C718A1}" type="pres">
      <dgm:prSet presAssocID="{C726FCD2-EBEE-415A-A86E-76CF9ADC19EB}" presName="sibTrans" presStyleCnt="0"/>
      <dgm:spPr/>
    </dgm:pt>
    <dgm:pt modelId="{A1931101-06BC-4933-806B-D3EBD9A373C2}" type="pres">
      <dgm:prSet presAssocID="{795D0A31-CE8F-41BD-B90F-2841EC09884B}" presName="textNode" presStyleLbl="node1" presStyleIdx="3" presStyleCnt="8">
        <dgm:presLayoutVars>
          <dgm:bulletEnabled val="1"/>
        </dgm:presLayoutVars>
      </dgm:prSet>
      <dgm:spPr/>
    </dgm:pt>
    <dgm:pt modelId="{93EA6723-DE63-4890-BFC9-AAAB2F93DEF5}" type="pres">
      <dgm:prSet presAssocID="{270A029E-4F75-4643-BAA2-AC6D64A05BB7}" presName="sibTrans" presStyleCnt="0"/>
      <dgm:spPr/>
    </dgm:pt>
    <dgm:pt modelId="{EDD72B8D-909B-4DB5-91C1-C4E70F60BD3D}" type="pres">
      <dgm:prSet presAssocID="{115C161F-1EA4-4C36-B197-D067AE4E4414}" presName="textNode" presStyleLbl="node1" presStyleIdx="4" presStyleCnt="8">
        <dgm:presLayoutVars>
          <dgm:bulletEnabled val="1"/>
        </dgm:presLayoutVars>
      </dgm:prSet>
      <dgm:spPr/>
    </dgm:pt>
    <dgm:pt modelId="{3320D895-E58D-492C-919B-BEAB3D3A6A72}" type="pres">
      <dgm:prSet presAssocID="{719F53C9-D89F-492D-87F8-FA1D8CFD0DC7}" presName="sibTrans" presStyleCnt="0"/>
      <dgm:spPr/>
    </dgm:pt>
    <dgm:pt modelId="{1CF465E6-EFB6-4D09-BC4A-00D7FB5B42A5}" type="pres">
      <dgm:prSet presAssocID="{A7198ED7-7796-4F5F-92EC-3C63B7A9A819}" presName="textNode" presStyleLbl="node1" presStyleIdx="5" presStyleCnt="8">
        <dgm:presLayoutVars>
          <dgm:bulletEnabled val="1"/>
        </dgm:presLayoutVars>
      </dgm:prSet>
      <dgm:spPr/>
    </dgm:pt>
    <dgm:pt modelId="{5CA8338E-5FDB-4B31-B6FC-92896100FB16}" type="pres">
      <dgm:prSet presAssocID="{9CFD9CD0-1012-4B68-AF14-6B2DBE85305F}" presName="sibTrans" presStyleCnt="0"/>
      <dgm:spPr/>
    </dgm:pt>
    <dgm:pt modelId="{9D591902-4559-4CE6-9610-C056B851B4DF}" type="pres">
      <dgm:prSet presAssocID="{B4C73F12-F078-4F46-9808-D44C00F482E6}" presName="textNode" presStyleLbl="node1" presStyleIdx="6" presStyleCnt="8">
        <dgm:presLayoutVars>
          <dgm:bulletEnabled val="1"/>
        </dgm:presLayoutVars>
      </dgm:prSet>
      <dgm:spPr/>
    </dgm:pt>
    <dgm:pt modelId="{C46EFD12-1674-4B9E-B597-1FDE3EC76476}" type="pres">
      <dgm:prSet presAssocID="{4A1CCC65-026E-454F-AF5E-AE3F60288DBE}" presName="sibTrans" presStyleCnt="0"/>
      <dgm:spPr/>
    </dgm:pt>
    <dgm:pt modelId="{AF59D701-E4F5-45F1-B045-BF02A3A03769}" type="pres">
      <dgm:prSet presAssocID="{B12706F7-0F93-47C3-8AF2-DF8AE2C71594}" presName="textNode" presStyleLbl="node1" presStyleIdx="7" presStyleCnt="8">
        <dgm:presLayoutVars>
          <dgm:bulletEnabled val="1"/>
        </dgm:presLayoutVars>
      </dgm:prSet>
      <dgm:spPr/>
    </dgm:pt>
  </dgm:ptLst>
  <dgm:cxnLst>
    <dgm:cxn modelId="{15A8AEB1-1A7E-48CC-8AD4-BD3E2C3D53CA}" srcId="{32804A71-63C1-4344-8229-ED8ED447DB4A}" destId="{3BF25084-7EF2-4333-94EF-3570801E7219}" srcOrd="0" destOrd="0" parTransId="{4E240602-B3BA-4F25-8576-7322C21B0E32}" sibTransId="{6578A62C-B98F-4432-8AC2-136F84345924}"/>
    <dgm:cxn modelId="{266798E7-1BA5-4185-8968-B0499736F202}" srcId="{32804A71-63C1-4344-8229-ED8ED447DB4A}" destId="{2FE93F87-5807-4212-961B-5EEDD21CBB42}" srcOrd="1" destOrd="0" parTransId="{76F9C7B4-4387-460B-87B6-645668318052}" sibTransId="{880DA32B-FA63-48EC-A091-3E75C227AC1B}"/>
    <dgm:cxn modelId="{A06504A9-EF98-4D17-9337-72A9E7D8FEFF}" srcId="{32804A71-63C1-4344-8229-ED8ED447DB4A}" destId="{32CFC652-E954-4BD9-A2DA-F3C0D97ED8A1}" srcOrd="2" destOrd="0" parTransId="{B6551434-39E9-4C60-B7E9-9EF761C0832D}" sibTransId="{C726FCD2-EBEE-415A-A86E-76CF9ADC19EB}"/>
    <dgm:cxn modelId="{3C46898C-D63E-4027-82F7-262DD958F2FF}" srcId="{32804A71-63C1-4344-8229-ED8ED447DB4A}" destId="{795D0A31-CE8F-41BD-B90F-2841EC09884B}" srcOrd="3" destOrd="0" parTransId="{91509782-D865-4BCF-A6F1-DD743279F12A}" sibTransId="{270A029E-4F75-4643-BAA2-AC6D64A05BB7}"/>
    <dgm:cxn modelId="{136A492B-5E21-4DEE-BAFB-CA269AF2D256}" srcId="{32804A71-63C1-4344-8229-ED8ED447DB4A}" destId="{115C161F-1EA4-4C36-B197-D067AE4E4414}" srcOrd="4" destOrd="0" parTransId="{90E912D5-BE2F-43AF-AF74-85E3AF1B5043}" sibTransId="{719F53C9-D89F-492D-87F8-FA1D8CFD0DC7}"/>
    <dgm:cxn modelId="{1AF13B88-3809-43F1-BAE6-292A5BBF872F}" srcId="{32804A71-63C1-4344-8229-ED8ED447DB4A}" destId="{A7198ED7-7796-4F5F-92EC-3C63B7A9A819}" srcOrd="5" destOrd="0" parTransId="{77101046-9488-4D8B-B682-88AADDFBD990}" sibTransId="{9CFD9CD0-1012-4B68-AF14-6B2DBE85305F}"/>
    <dgm:cxn modelId="{7042A294-034B-411D-AE05-437CB66CEED0}" srcId="{32804A71-63C1-4344-8229-ED8ED447DB4A}" destId="{B4C73F12-F078-4F46-9808-D44C00F482E6}" srcOrd="6" destOrd="0" parTransId="{F83CBDA9-30A6-45C9-8D3B-A4B921599C05}" sibTransId="{4A1CCC65-026E-454F-AF5E-AE3F60288DBE}"/>
    <dgm:cxn modelId="{A5C3C6BD-EB88-4BBD-B1BF-F96CC7848B67}" srcId="{32804A71-63C1-4344-8229-ED8ED447DB4A}" destId="{B12706F7-0F93-47C3-8AF2-DF8AE2C71594}" srcOrd="7" destOrd="0" parTransId="{ED36146E-BFD5-4B4D-B115-F62534A7D8C6}" sibTransId="{C6EA9487-B063-4464-BD9D-00B3ACAE0CD5}"/>
    <dgm:cxn modelId="{FD647A5B-5667-4828-B1B4-2E8897BE2B36}" type="presOf" srcId="{32804A71-63C1-4344-8229-ED8ED447DB4A}" destId="{484B5439-5EC1-4420-88DE-6FF3078B0838}" srcOrd="0" destOrd="0" presId="urn:microsoft.com/office/officeart/2005/8/layout/hProcess9"/>
    <dgm:cxn modelId="{81ED956C-5AF3-4CCC-9930-3D34618C3E52}" type="presParOf" srcId="{484B5439-5EC1-4420-88DE-6FF3078B0838}" destId="{249BB710-9607-4A8E-B348-D5D5868BA2D1}" srcOrd="0" destOrd="0" presId="urn:microsoft.com/office/officeart/2005/8/layout/hProcess9"/>
    <dgm:cxn modelId="{1AC8D842-82E2-4641-AFA5-BFECC05DDDAA}" type="presParOf" srcId="{484B5439-5EC1-4420-88DE-6FF3078B0838}" destId="{EB0CE33A-4611-4E49-A469-164A7472CDFB}" srcOrd="1" destOrd="0" presId="urn:microsoft.com/office/officeart/2005/8/layout/hProcess9"/>
    <dgm:cxn modelId="{5686A42F-F496-47CA-B2A4-C895C75C9A1A}" type="presParOf" srcId="{EB0CE33A-4611-4E49-A469-164A7472CDFB}" destId="{E1680204-D2B0-4A27-9ADE-DA236841860A}" srcOrd="0" destOrd="1" presId="urn:microsoft.com/office/officeart/2005/8/layout/hProcess9"/>
    <dgm:cxn modelId="{2650A21B-9929-4506-814C-92BB65A11084}" type="presOf" srcId="{3BF25084-7EF2-4333-94EF-3570801E7219}" destId="{E1680204-D2B0-4A27-9ADE-DA236841860A}" srcOrd="0" destOrd="0" presId="urn:microsoft.com/office/officeart/2005/8/layout/hProcess9"/>
    <dgm:cxn modelId="{C92E5305-DE08-4804-8A15-41A92E193D93}" type="presParOf" srcId="{EB0CE33A-4611-4E49-A469-164A7472CDFB}" destId="{F6977EEE-BBF7-4A4B-B956-EA16DB8C9AF9}" srcOrd="1" destOrd="1" presId="urn:microsoft.com/office/officeart/2005/8/layout/hProcess9"/>
    <dgm:cxn modelId="{9789F16B-1C5C-4EE2-B3D9-7CAC6F10CEE5}" type="presParOf" srcId="{EB0CE33A-4611-4E49-A469-164A7472CDFB}" destId="{10A99D08-DAFB-4DD4-AE2D-66F0D003C89F}" srcOrd="2" destOrd="1" presId="urn:microsoft.com/office/officeart/2005/8/layout/hProcess9"/>
    <dgm:cxn modelId="{8BB13275-5620-469B-B628-439C159AFACF}" type="presOf" srcId="{2FE93F87-5807-4212-961B-5EEDD21CBB42}" destId="{10A99D08-DAFB-4DD4-AE2D-66F0D003C89F}" srcOrd="0" destOrd="0" presId="urn:microsoft.com/office/officeart/2005/8/layout/hProcess9"/>
    <dgm:cxn modelId="{CE5E972E-719D-48BF-95FB-4E423A0AA911}" type="presParOf" srcId="{EB0CE33A-4611-4E49-A469-164A7472CDFB}" destId="{722C585F-7309-4237-BE29-8C6E0304B927}" srcOrd="3" destOrd="1" presId="urn:microsoft.com/office/officeart/2005/8/layout/hProcess9"/>
    <dgm:cxn modelId="{042C655E-D784-4C7B-B89C-2C253969C7F1}" type="presParOf" srcId="{EB0CE33A-4611-4E49-A469-164A7472CDFB}" destId="{3B5F1687-CB57-4104-83AF-0DB705A6BD6D}" srcOrd="4" destOrd="1" presId="urn:microsoft.com/office/officeart/2005/8/layout/hProcess9"/>
    <dgm:cxn modelId="{70D2F052-C5FE-4C86-967E-F1524A344228}" type="presOf" srcId="{32CFC652-E954-4BD9-A2DA-F3C0D97ED8A1}" destId="{3B5F1687-CB57-4104-83AF-0DB705A6BD6D}" srcOrd="0" destOrd="0" presId="urn:microsoft.com/office/officeart/2005/8/layout/hProcess9"/>
    <dgm:cxn modelId="{2C25F325-360F-407F-B1BE-1370360C687B}" type="presParOf" srcId="{EB0CE33A-4611-4E49-A469-164A7472CDFB}" destId="{A6C3FBA7-90AC-4B5D-82E1-EAAD99C718A1}" srcOrd="5" destOrd="1" presId="urn:microsoft.com/office/officeart/2005/8/layout/hProcess9"/>
    <dgm:cxn modelId="{D47EFC52-A106-4EA1-9B9B-22C01A250AE6}" type="presParOf" srcId="{EB0CE33A-4611-4E49-A469-164A7472CDFB}" destId="{A1931101-06BC-4933-806B-D3EBD9A373C2}" srcOrd="6" destOrd="1" presId="urn:microsoft.com/office/officeart/2005/8/layout/hProcess9"/>
    <dgm:cxn modelId="{B5620216-C0A4-404C-8AD6-FA45FC6230FA}" type="presOf" srcId="{795D0A31-CE8F-41BD-B90F-2841EC09884B}" destId="{A1931101-06BC-4933-806B-D3EBD9A373C2}" srcOrd="0" destOrd="0" presId="urn:microsoft.com/office/officeart/2005/8/layout/hProcess9"/>
    <dgm:cxn modelId="{223B6D60-0F05-4FD8-B297-FE4CB362FE3A}" type="presParOf" srcId="{EB0CE33A-4611-4E49-A469-164A7472CDFB}" destId="{93EA6723-DE63-4890-BFC9-AAAB2F93DEF5}" srcOrd="7" destOrd="1" presId="urn:microsoft.com/office/officeart/2005/8/layout/hProcess9"/>
    <dgm:cxn modelId="{5023D06F-2A20-41AC-B0B8-881DE8701F77}" type="presParOf" srcId="{EB0CE33A-4611-4E49-A469-164A7472CDFB}" destId="{EDD72B8D-909B-4DB5-91C1-C4E70F60BD3D}" srcOrd="8" destOrd="1" presId="urn:microsoft.com/office/officeart/2005/8/layout/hProcess9"/>
    <dgm:cxn modelId="{A53A86CF-7431-4A08-A27C-036CE8979226}" type="presOf" srcId="{115C161F-1EA4-4C36-B197-D067AE4E4414}" destId="{EDD72B8D-909B-4DB5-91C1-C4E70F60BD3D}" srcOrd="0" destOrd="0" presId="urn:microsoft.com/office/officeart/2005/8/layout/hProcess9"/>
    <dgm:cxn modelId="{538F1CB2-69B3-40DD-A65F-03B8113258B7}" type="presParOf" srcId="{EB0CE33A-4611-4E49-A469-164A7472CDFB}" destId="{3320D895-E58D-492C-919B-BEAB3D3A6A72}" srcOrd="9" destOrd="1" presId="urn:microsoft.com/office/officeart/2005/8/layout/hProcess9"/>
    <dgm:cxn modelId="{4B9B72D9-32B6-4548-B5F9-868900A48CA3}" type="presParOf" srcId="{EB0CE33A-4611-4E49-A469-164A7472CDFB}" destId="{1CF465E6-EFB6-4D09-BC4A-00D7FB5B42A5}" srcOrd="10" destOrd="1" presId="urn:microsoft.com/office/officeart/2005/8/layout/hProcess9"/>
    <dgm:cxn modelId="{E19ED96E-E38D-4301-A499-F8B4EB33C174}" type="presOf" srcId="{A7198ED7-7796-4F5F-92EC-3C63B7A9A819}" destId="{1CF465E6-EFB6-4D09-BC4A-00D7FB5B42A5}" srcOrd="0" destOrd="0" presId="urn:microsoft.com/office/officeart/2005/8/layout/hProcess9"/>
    <dgm:cxn modelId="{E6132410-0A6F-49FC-8DD4-F442A8290767}" type="presParOf" srcId="{EB0CE33A-4611-4E49-A469-164A7472CDFB}" destId="{5CA8338E-5FDB-4B31-B6FC-92896100FB16}" srcOrd="11" destOrd="1" presId="urn:microsoft.com/office/officeart/2005/8/layout/hProcess9"/>
    <dgm:cxn modelId="{59B20F0F-44B3-4BD7-8B06-DB99ACDD631E}" type="presParOf" srcId="{EB0CE33A-4611-4E49-A469-164A7472CDFB}" destId="{9D591902-4559-4CE6-9610-C056B851B4DF}" srcOrd="12" destOrd="1" presId="urn:microsoft.com/office/officeart/2005/8/layout/hProcess9"/>
    <dgm:cxn modelId="{647A4258-E2FD-4DFB-A4C2-1CA64F895B1E}" type="presOf" srcId="{B4C73F12-F078-4F46-9808-D44C00F482E6}" destId="{9D591902-4559-4CE6-9610-C056B851B4DF}" srcOrd="0" destOrd="0" presId="urn:microsoft.com/office/officeart/2005/8/layout/hProcess9"/>
    <dgm:cxn modelId="{B7737B64-312C-4740-8768-7CDE64B13A2E}" type="presParOf" srcId="{EB0CE33A-4611-4E49-A469-164A7472CDFB}" destId="{C46EFD12-1674-4B9E-B597-1FDE3EC76476}" srcOrd="13" destOrd="1" presId="urn:microsoft.com/office/officeart/2005/8/layout/hProcess9"/>
    <dgm:cxn modelId="{1E5E8F56-28D0-4D31-9545-79098FFF0191}" type="presParOf" srcId="{EB0CE33A-4611-4E49-A469-164A7472CDFB}" destId="{AF59D701-E4F5-45F1-B045-BF02A3A03769}" srcOrd="14" destOrd="1" presId="urn:microsoft.com/office/officeart/2005/8/layout/hProcess9"/>
    <dgm:cxn modelId="{2710B533-085B-40E4-A0CA-0265B60DBD8E}" type="presOf" srcId="{B12706F7-0F93-47C3-8AF2-DF8AE2C71594}" destId="{AF59D701-E4F5-45F1-B045-BF02A3A03769}" srcOrd="0"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86700" cy="3263900"/>
        <a:chOff x="0" y="0"/>
        <a:chExt cx="7886700" cy="3263900"/>
      </a:xfrm>
    </dsp:grpSpPr>
    <dsp:sp modelId="{968430FB-EB7D-414A-8720-CE560A52E69B}">
      <dsp:nvSpPr>
        <dsp:cNvPr id="3" name="Notched Right Arrow 2"/>
        <dsp:cNvSpPr/>
      </dsp:nvSpPr>
      <dsp:spPr bwMode="white">
        <a:xfrm>
          <a:off x="0" y="979170"/>
          <a:ext cx="7886700" cy="1305560"/>
        </a:xfrm>
        <a:prstGeom prst="notchedRightArrow">
          <a:avLst/>
        </a:prstGeom>
      </dsp:spPr>
      <dsp:style>
        <a:lnRef idx="0">
          <a:schemeClr val="accent1"/>
        </a:lnRef>
        <a:fillRef idx="1">
          <a:schemeClr val="accent1">
            <a:tint val="40000"/>
          </a:schemeClr>
        </a:fillRef>
        <a:effectRef idx="0">
          <a:scrgbClr r="0" g="0" b="0"/>
        </a:effectRef>
        <a:fontRef idx="minor"/>
      </dsp:style>
      <dsp:txXfrm>
        <a:off x="0" y="979170"/>
        <a:ext cx="7886700" cy="1305560"/>
      </dsp:txXfrm>
    </dsp:sp>
    <dsp:sp modelId="{D01733DB-DD9E-4714-9A83-AAAF3E41AE53}">
      <dsp:nvSpPr>
        <dsp:cNvPr id="4" name="Rectangles 3"/>
        <dsp:cNvSpPr/>
      </dsp:nvSpPr>
      <dsp:spPr bwMode="white">
        <a:xfrm>
          <a:off x="0" y="0"/>
          <a:ext cx="2289687" cy="130556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42240" tIns="142240" rIns="142240" bIns="142240" anchor="b"/>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rPr>
            <a:t>Giai đoạn 1: </a:t>
          </a:r>
          <a:r>
            <a:rPr lang="en-US">
              <a:solidFill>
                <a:schemeClr val="tx1"/>
              </a:solidFill>
            </a:rPr>
            <a:t>Nghiên cứu mô hình và thuật toán</a:t>
          </a:r>
          <a:endParaRPr>
            <a:solidFill>
              <a:schemeClr val="tx1"/>
            </a:solidFill>
          </a:endParaRPr>
        </a:p>
      </dsp:txBody>
      <dsp:txXfrm>
        <a:off x="0" y="0"/>
        <a:ext cx="2289687" cy="1305560"/>
      </dsp:txXfrm>
    </dsp:sp>
    <dsp:sp modelId="{998ECAEF-1565-4255-952C-CB6F8B57D3F3}">
      <dsp:nvSpPr>
        <dsp:cNvPr id="5" name="Oval 4"/>
        <dsp:cNvSpPr/>
      </dsp:nvSpPr>
      <dsp:spPr bwMode="white">
        <a:xfrm>
          <a:off x="981649" y="1468755"/>
          <a:ext cx="326390" cy="326390"/>
        </a:xfrm>
        <a:prstGeom prst="ellipse">
          <a:avLst/>
        </a:prstGeom>
      </dsp:spPr>
      <dsp:style>
        <a:lnRef idx="2">
          <a:schemeClr val="lt1"/>
        </a:lnRef>
        <a:fillRef idx="1">
          <a:schemeClr val="accent1"/>
        </a:fillRef>
        <a:effectRef idx="0">
          <a:scrgbClr r="0" g="0" b="0"/>
        </a:effectRef>
        <a:fontRef idx="minor">
          <a:schemeClr val="lt1"/>
        </a:fontRef>
      </dsp:style>
      <dsp:txXfrm>
        <a:off x="981649" y="1468755"/>
        <a:ext cx="326390" cy="326390"/>
      </dsp:txXfrm>
    </dsp:sp>
    <dsp:sp modelId="{C0DE9424-B1C7-4A5C-9DBD-C19F74DE5DE7}">
      <dsp:nvSpPr>
        <dsp:cNvPr id="6" name="Rectangles 5"/>
        <dsp:cNvSpPr/>
      </dsp:nvSpPr>
      <dsp:spPr bwMode="white">
        <a:xfrm>
          <a:off x="2404171" y="1958340"/>
          <a:ext cx="2289687" cy="130556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42240" tIns="142240" rIns="142240" bIns="142240" anchor="t"/>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rPr>
            <a:t>Giai đoạn 2: Ứng dụng trên phần cứng</a:t>
          </a:r>
          <a:endParaRPr>
            <a:solidFill>
              <a:schemeClr val="tx1"/>
            </a:solidFill>
          </a:endParaRPr>
        </a:p>
      </dsp:txBody>
      <dsp:txXfrm>
        <a:off x="2404171" y="1958340"/>
        <a:ext cx="2289687" cy="1305560"/>
      </dsp:txXfrm>
    </dsp:sp>
    <dsp:sp modelId="{02318C5B-29EC-4C13-A3FE-FFD1AF757E88}">
      <dsp:nvSpPr>
        <dsp:cNvPr id="7" name="Oval 6"/>
        <dsp:cNvSpPr/>
      </dsp:nvSpPr>
      <dsp:spPr bwMode="white">
        <a:xfrm>
          <a:off x="3385820" y="1468755"/>
          <a:ext cx="326390" cy="326390"/>
        </a:xfrm>
        <a:prstGeom prst="ellipse">
          <a:avLst/>
        </a:prstGeom>
      </dsp:spPr>
      <dsp:style>
        <a:lnRef idx="2">
          <a:schemeClr val="lt1"/>
        </a:lnRef>
        <a:fillRef idx="1">
          <a:schemeClr val="accent1"/>
        </a:fillRef>
        <a:effectRef idx="0">
          <a:scrgbClr r="0" g="0" b="0"/>
        </a:effectRef>
        <a:fontRef idx="minor">
          <a:schemeClr val="lt1"/>
        </a:fontRef>
      </dsp:style>
      <dsp:txXfrm>
        <a:off x="3385820" y="1468755"/>
        <a:ext cx="326390" cy="326390"/>
      </dsp:txXfrm>
    </dsp:sp>
    <dsp:sp modelId="{F7FE9BB3-21E1-43E7-9B4C-770413068787}">
      <dsp:nvSpPr>
        <dsp:cNvPr id="8" name="Rectangles 7"/>
        <dsp:cNvSpPr/>
      </dsp:nvSpPr>
      <dsp:spPr bwMode="white">
        <a:xfrm>
          <a:off x="4808343" y="0"/>
          <a:ext cx="2289687" cy="130556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42240" tIns="142240" rIns="142240" bIns="142240" anchor="b"/>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rPr>
            <a:t>Giai đoạn 3: </a:t>
          </a:r>
          <a:r>
            <a:rPr lang="en-US">
              <a:solidFill>
                <a:schemeClr val="tx1"/>
              </a:solidFill>
            </a:rPr>
            <a:t>Thẩm định và xác nhận</a:t>
          </a:r>
          <a:endParaRPr>
            <a:solidFill>
              <a:schemeClr val="tx1"/>
            </a:solidFill>
          </a:endParaRPr>
        </a:p>
      </dsp:txBody>
      <dsp:txXfrm>
        <a:off x="4808343" y="0"/>
        <a:ext cx="2289687" cy="1305560"/>
      </dsp:txXfrm>
    </dsp:sp>
    <dsp:sp modelId="{3243C646-BFA7-45B2-9109-21DFDE8276BB}">
      <dsp:nvSpPr>
        <dsp:cNvPr id="9" name="Oval 8"/>
        <dsp:cNvSpPr/>
      </dsp:nvSpPr>
      <dsp:spPr bwMode="white">
        <a:xfrm>
          <a:off x="5789991" y="1468755"/>
          <a:ext cx="326390" cy="326390"/>
        </a:xfrm>
        <a:prstGeom prst="ellipse">
          <a:avLst/>
        </a:prstGeom>
      </dsp:spPr>
      <dsp:style>
        <a:lnRef idx="2">
          <a:schemeClr val="lt1"/>
        </a:lnRef>
        <a:fillRef idx="1">
          <a:schemeClr val="accent1"/>
        </a:fillRef>
        <a:effectRef idx="0">
          <a:scrgbClr r="0" g="0" b="0"/>
        </a:effectRef>
        <a:fontRef idx="minor">
          <a:schemeClr val="lt1"/>
        </a:fontRef>
      </dsp:style>
      <dsp:txXfrm>
        <a:off x="5789991" y="1468755"/>
        <a:ext cx="326390" cy="326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831766" cy="4005126"/>
        <a:chOff x="0" y="0"/>
        <a:chExt cx="8831766" cy="4005126"/>
      </a:xfrm>
    </dsp:grpSpPr>
    <dsp:sp modelId="{249BB710-9607-4A8E-B348-D5D5868BA2D1}">
      <dsp:nvSpPr>
        <dsp:cNvPr id="3" name="Right Arrow 2"/>
        <dsp:cNvSpPr/>
      </dsp:nvSpPr>
      <dsp:spPr bwMode="white">
        <a:xfrm>
          <a:off x="696089" y="0"/>
          <a:ext cx="7507001" cy="4005126"/>
        </a:xfrm>
        <a:prstGeom prst="rightArrow">
          <a:avLst/>
        </a:prstGeom>
      </dsp:spPr>
      <dsp:style>
        <a:lnRef idx="0">
          <a:schemeClr val="accent1"/>
        </a:lnRef>
        <a:fillRef idx="1">
          <a:schemeClr val="accent1">
            <a:tint val="40000"/>
          </a:schemeClr>
        </a:fillRef>
        <a:effectRef idx="0">
          <a:scrgbClr r="0" g="0" b="0"/>
        </a:effectRef>
        <a:fontRef idx="minor"/>
      </dsp:style>
      <dsp:txXfrm>
        <a:off x="696089" y="0"/>
        <a:ext cx="7507001" cy="4005126"/>
      </dsp:txXfrm>
    </dsp:sp>
    <dsp:sp modelId="{E1680204-D2B0-4A27-9ADE-DA236841860A}">
      <dsp:nvSpPr>
        <dsp:cNvPr id="4" name="Rounded Rectangle 3"/>
        <dsp:cNvSpPr/>
      </dsp:nvSpPr>
      <dsp:spPr bwMode="white">
        <a:xfrm>
          <a:off x="0"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1-3/2025</a:t>
          </a:r>
          <a:r>
            <a:rPr lang="en-US" sz="1200"/>
            <a:t>: </a:t>
          </a:r>
          <a:r>
            <a:rPr lang="en-US" sz="1200"/>
            <a:t>Tìm hiểu thị trường, thu thập nhu cầu, </a:t>
          </a:r>
          <a:r>
            <a:rPr lang="en-US" sz="1200"/>
            <a:t>và Triển khai ban đầu.</a:t>
          </a:r>
          <a:endParaRPr sz="6500"/>
        </a:p>
      </dsp:txBody>
      <dsp:txXfrm>
        <a:off x="0" y="1201538"/>
        <a:ext cx="963465" cy="1602050"/>
      </dsp:txXfrm>
    </dsp:sp>
    <dsp:sp modelId="{10A99D08-DAFB-4DD4-AE2D-66F0D003C89F}">
      <dsp:nvSpPr>
        <dsp:cNvPr id="5" name="Rounded Rectangle 4"/>
        <dsp:cNvSpPr/>
      </dsp:nvSpPr>
      <dsp:spPr bwMode="white">
        <a:xfrm>
          <a:off x="1124043"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4-8/2025: </a:t>
          </a:r>
          <a:r>
            <a:rPr lang="en-US" sz="1200"/>
            <a:t>Phát triển và đánh giá phiên bản 0.1</a:t>
          </a:r>
          <a:endParaRPr sz="6500"/>
        </a:p>
      </dsp:txBody>
      <dsp:txXfrm>
        <a:off x="1124043" y="1201538"/>
        <a:ext cx="963465" cy="1602050"/>
      </dsp:txXfrm>
    </dsp:sp>
    <dsp:sp modelId="{3B5F1687-CB57-4104-83AF-0DB705A6BD6D}">
      <dsp:nvSpPr>
        <dsp:cNvPr id="6" name="Rounded Rectangle 5"/>
        <dsp:cNvSpPr/>
      </dsp:nvSpPr>
      <dsp:spPr bwMode="white">
        <a:xfrm>
          <a:off x="2248086"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9-12/2025:</a:t>
          </a:r>
          <a:r>
            <a:rPr lang="en-US" sz="1200"/>
            <a:t> </a:t>
          </a:r>
          <a:r>
            <a:rPr lang="en-US" sz="1200"/>
            <a:t>Nâng cấp lên phiên bản 0.2</a:t>
          </a:r>
          <a:endParaRPr sz="6500"/>
        </a:p>
      </dsp:txBody>
      <dsp:txXfrm>
        <a:off x="2248086" y="1201538"/>
        <a:ext cx="963465" cy="1602050"/>
      </dsp:txXfrm>
    </dsp:sp>
    <dsp:sp modelId="{A1931101-06BC-4933-806B-D3EBD9A373C2}">
      <dsp:nvSpPr>
        <dsp:cNvPr id="7" name="Rounded Rectangle 6"/>
        <dsp:cNvSpPr/>
      </dsp:nvSpPr>
      <dsp:spPr bwMode="white">
        <a:xfrm>
          <a:off x="3372129"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12/2025</a:t>
          </a:r>
          <a:r>
            <a:rPr lang="en-US" sz="1200"/>
            <a:t>: </a:t>
          </a:r>
          <a:r>
            <a:rPr lang="en-US" sz="1200"/>
            <a:t>Ghi chú tài liệu và đăng ký IP</a:t>
          </a:r>
          <a:endParaRPr sz="6500"/>
        </a:p>
      </dsp:txBody>
      <dsp:txXfrm>
        <a:off x="3372129" y="1201538"/>
        <a:ext cx="963465" cy="1602050"/>
      </dsp:txXfrm>
    </dsp:sp>
    <dsp:sp modelId="{EDD72B8D-909B-4DB5-91C1-C4E70F60BD3D}">
      <dsp:nvSpPr>
        <dsp:cNvPr id="8" name="Rounded Rectangle 7"/>
        <dsp:cNvSpPr/>
      </dsp:nvSpPr>
      <dsp:spPr bwMode="white">
        <a:xfrm>
          <a:off x="4496172"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1/2026</a:t>
          </a:r>
          <a:r>
            <a:rPr lang="en-US" sz="1200"/>
            <a:t>: </a:t>
          </a:r>
          <a:r>
            <a:rPr lang="en-US" sz="1200"/>
            <a:t>Chuẩn bị bước cuối cho phiên bản 1.0</a:t>
          </a:r>
          <a:endParaRPr sz="6500"/>
        </a:p>
      </dsp:txBody>
      <dsp:txXfrm>
        <a:off x="4496172" y="1201538"/>
        <a:ext cx="963465" cy="1602050"/>
      </dsp:txXfrm>
    </dsp:sp>
    <dsp:sp modelId="{1CF465E6-EFB6-4D09-BC4A-00D7FB5B42A5}">
      <dsp:nvSpPr>
        <dsp:cNvPr id="9" name="Rounded Rectangle 8"/>
        <dsp:cNvSpPr/>
      </dsp:nvSpPr>
      <dsp:spPr bwMode="white">
        <a:xfrm>
          <a:off x="5620215"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1-10/2026: </a:t>
          </a:r>
          <a:r>
            <a:rPr lang="en-US" sz="1200"/>
            <a:t>Triển khai phiên bản 1.0 và phát triển song song phiên bản 1.1 và 1.2</a:t>
          </a:r>
          <a:endParaRPr sz="6500"/>
        </a:p>
      </dsp:txBody>
      <dsp:txXfrm>
        <a:off x="5620215" y="1201538"/>
        <a:ext cx="963465" cy="1602050"/>
      </dsp:txXfrm>
    </dsp:sp>
    <dsp:sp modelId="{9D591902-4559-4CE6-9610-C056B851B4DF}">
      <dsp:nvSpPr>
        <dsp:cNvPr id="10" name="Rounded Rectangle 9"/>
        <dsp:cNvSpPr/>
      </dsp:nvSpPr>
      <dsp:spPr bwMode="white">
        <a:xfrm>
          <a:off x="6744258"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10/2026: </a:t>
          </a:r>
          <a:r>
            <a:rPr lang="en-US" sz="1200">
              <a:sym typeface="+mn-ea"/>
            </a:rPr>
            <a:t>Ghi chú tài liệu và đăng ký IP</a:t>
          </a:r>
          <a:endParaRPr sz="6500"/>
        </a:p>
      </dsp:txBody>
      <dsp:txXfrm>
        <a:off x="6744258" y="1201538"/>
        <a:ext cx="963465" cy="1602050"/>
      </dsp:txXfrm>
    </dsp:sp>
    <dsp:sp modelId="{AF59D701-E4F5-45F1-B045-BF02A3A03769}">
      <dsp:nvSpPr>
        <dsp:cNvPr id="11" name="Rounded Rectangle 10"/>
        <dsp:cNvSpPr/>
      </dsp:nvSpPr>
      <dsp:spPr bwMode="white">
        <a:xfrm>
          <a:off x="7868301" y="1201538"/>
          <a:ext cx="963465" cy="160205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45719" tIns="45719" rIns="4571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200" b="1"/>
            <a:t>11-12/2026</a:t>
          </a:r>
          <a:r>
            <a:rPr lang="en-US" sz="1200"/>
            <a:t>: </a:t>
          </a:r>
          <a:r>
            <a:rPr lang="en-US" sz="1200">
              <a:sym typeface="+mn-ea"/>
            </a:rPr>
            <a:t>Triển khai phiên bản 2.0 và tiếp tục phát triển các tính năng khác</a:t>
          </a:r>
          <a:endParaRPr sz="6500"/>
        </a:p>
      </dsp:txBody>
      <dsp:txXfrm>
        <a:off x="7868301" y="1201538"/>
        <a:ext cx="963465" cy="16020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4C8BD-C690-4F88-9999-5481F977659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D1C19-6A4A-4E4D-9B6C-B0E33FFC087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9D1C19-6A4A-4E4D-9B6C-B0E33FFC087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9D1C19-6A4A-4E4D-9B6C-B0E33FFC087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9D1C19-6A4A-4E4D-9B6C-B0E33FFC087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9D1C19-6A4A-4E4D-9B6C-B0E33FFC087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Title 6"/>
          <p:cNvSpPr>
            <a:spLocks noGrp="1"/>
          </p:cNvSpPr>
          <p:nvPr>
            <p:ph type="title"/>
          </p:nvPr>
        </p:nvSpPr>
        <p:spPr>
          <a:xfrm>
            <a:off x="628650" y="493487"/>
            <a:ext cx="7886700" cy="558800"/>
          </a:xfrm>
          <a:prstGeom prst="rect">
            <a:avLst/>
          </a:prstGeom>
        </p:spPr>
        <p:txBody>
          <a:bodyPr/>
          <a:lstStyle/>
          <a:p>
            <a:r>
              <a:rPr lang="en-US" dirty="0"/>
              <a:t>Click to edit Master title style</a:t>
            </a:r>
            <a:endParaRPr lang="en-US" dirty="0"/>
          </a:p>
        </p:txBody>
      </p:sp>
      <p:sp>
        <p:nvSpPr>
          <p:cNvPr id="2"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74EA1F21-AE47-AD49-A532-3383CD607054}" type="datetimeFigureOut">
              <a:rPr lang="en-US"/>
            </a:fld>
            <a:endParaRPr lang="en-US"/>
          </a:p>
        </p:txBody>
      </p:sp>
      <p:sp>
        <p:nvSpPr>
          <p:cNvPr id="4"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268A5017-8E35-D84A-9845-EC23EF04EFD6}"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E4FD4B-8181-3D4A-8D68-DBB0A35C2C1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E4FD4B-8181-3D4A-8D68-DBB0A35C2C1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E4FD4B-8181-3D4A-8D68-DBB0A35C2C1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EE4FD4B-8181-3D4A-8D68-DBB0A35C2C1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EE4FD4B-8181-3D4A-8D68-DBB0A35C2C1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369218"/>
            <a:ext cx="7886700" cy="3263504"/>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7531EB9C-84D9-BD43-9A4E-C4C5AAF7109E}" type="datetimeFigureOut">
              <a:rPr lang="en-US"/>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6BF66BC9-6DA6-5C43-BA03-5DFA0DF41750}"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CA05B588-B8EB-C946-AE7C-9005300D13EF}" type="datetimeFigureOut">
              <a:rPr lang="en-US"/>
            </a:fld>
            <a:endParaRPr lang="en-US"/>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a:latin typeface="+mn-lt"/>
              </a:defRPr>
            </a:lvl1pPr>
          </a:lstStyle>
          <a:p>
            <a:pPr>
              <a:defRPr/>
            </a:pPr>
            <a:fld id="{8F0E92CE-9148-274F-8E8C-2035F85DED29}"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7EE4FD4B-8181-3D4A-8D68-DBB0A35C2C1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EE4FD4B-8181-3D4A-8D68-DBB0A35C2C1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EE4FD4B-8181-3D4A-8D68-DBB0A35C2C1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EE4FD4B-8181-3D4A-8D68-DBB0A35C2C1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7EE4FD4B-8181-3D4A-8D68-DBB0A35C2C1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7EE4FD4B-8181-3D4A-8D68-DBB0A35C2C1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0AF-D09A-B84F-96BE-6D5239C5434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4.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2" Type="http://schemas.openxmlformats.org/officeDocument/2006/relationships/theme" Target="../theme/theme6.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7EE4FD4B-8181-3D4A-8D68-DBB0A35C2C1E}" type="datetimeFigureOut">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1F2540AF-D09A-B84F-96BE-6D5239C5434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401782" y="571500"/>
            <a:ext cx="8666018"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highlight>
                  <a:srgbClr val="FFFF00"/>
                </a:highlight>
                <a:latin typeface="Montserrat Black" pitchFamily="2" charset="77"/>
                <a:sym typeface="+mn-ea"/>
              </a:rPr>
              <a:t>Giai đoạn</a:t>
            </a:r>
            <a:r>
              <a:rPr lang="en-US" altLang="en-US" b="1">
                <a:highlight>
                  <a:srgbClr val="FFFF00"/>
                </a:highlight>
                <a:latin typeface="Montserrat Black" pitchFamily="2" charset="77"/>
              </a:rPr>
              <a:t> 3: </a:t>
            </a:r>
            <a:r>
              <a:rPr lang="en-US" altLang="en-US">
                <a:highlight>
                  <a:srgbClr val="FFFF00"/>
                </a:highlight>
                <a:latin typeface="Montserrat" pitchFamily="2" charset="77"/>
              </a:rPr>
              <a:t>Thẩm </a:t>
            </a:r>
            <a:r>
              <a:rPr lang="en-US" altLang="en-US">
                <a:highlight>
                  <a:srgbClr val="FFFF00"/>
                </a:highlight>
                <a:latin typeface="Montserrat" pitchFamily="2" charset="77"/>
              </a:rPr>
              <a:t>đ</a:t>
            </a:r>
            <a:r>
              <a:rPr lang="en-US" altLang="en-US">
                <a:highlight>
                  <a:srgbClr val="FFFF00"/>
                </a:highlight>
                <a:latin typeface="Montserrat" pitchFamily="2" charset="77"/>
              </a:rPr>
              <a:t>ịnh và xác nhận</a:t>
            </a:r>
            <a:br>
              <a:rPr lang="en-US" altLang="en-US">
                <a:highlight>
                  <a:srgbClr val="FFFF00"/>
                </a:highlight>
                <a:latin typeface="Montserrat" pitchFamily="2" charset="77"/>
              </a:rPr>
            </a:br>
            <a:endParaRPr lang="en-US" altLang="en-US" b="1" dirty="0">
              <a:highlight>
                <a:srgbClr val="FFFF00"/>
              </a:highlight>
              <a:latin typeface="Montserrat Black" pitchFamily="2" charset="77"/>
            </a:endParaRPr>
          </a:p>
        </p:txBody>
      </p:sp>
      <p:sp>
        <p:nvSpPr>
          <p:cNvPr id="11266" name="Content Placeholder 2"/>
          <p:cNvSpPr>
            <a:spLocks noGrp="1" noChangeArrowheads="1"/>
          </p:cNvSpPr>
          <p:nvPr>
            <p:ph idx="1"/>
          </p:nvPr>
        </p:nvSpPr>
        <p:spPr bwMode="auto">
          <a:xfrm>
            <a:off x="628650" y="1181388"/>
            <a:ext cx="7886700" cy="3263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sz="2000" b="0" i="0">
                <a:solidFill>
                  <a:srgbClr val="000000"/>
                </a:solidFill>
                <a:effectLst/>
                <a:latin typeface="Montserrat" pitchFamily="2" charset="0"/>
              </a:rPr>
              <a:t>Sử dụng công cụ mô phỏng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ể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ảm bảo chức n</a:t>
            </a:r>
            <a:r>
              <a:rPr lang="en-US" altLang="en-US" sz="2000" b="0" i="0">
                <a:solidFill>
                  <a:srgbClr val="000000"/>
                </a:solidFill>
                <a:effectLst/>
                <a:latin typeface="Montserrat" pitchFamily="2" charset="0"/>
              </a:rPr>
              <a:t>ă</a:t>
            </a:r>
            <a:r>
              <a:rPr lang="en-US" altLang="en-US" sz="2000" b="0" i="0">
                <a:solidFill>
                  <a:srgbClr val="000000"/>
                </a:solidFill>
                <a:effectLst/>
                <a:latin typeface="Montserrat" pitchFamily="2" charset="0"/>
              </a:rPr>
              <a:t>ng.</a:t>
            </a:r>
            <a:endParaRPr lang="en-US" altLang="en-US" sz="2000" b="0" i="0">
              <a:solidFill>
                <a:srgbClr val="000000"/>
              </a:solidFill>
              <a:effectLst/>
              <a:latin typeface="Montserrat" pitchFamily="2" charset="0"/>
            </a:endParaRPr>
          </a:p>
          <a:p>
            <a:endParaRPr lang="en-US" sz="2000" b="0" i="0">
              <a:solidFill>
                <a:srgbClr val="000000"/>
              </a:solidFill>
              <a:effectLst/>
              <a:latin typeface="Montserrat" pitchFamily="2" charset="0"/>
            </a:endParaRPr>
          </a:p>
          <a:p>
            <a:r>
              <a:rPr lang="en-US" altLang="en-US" sz="2000">
                <a:solidFill>
                  <a:srgbClr val="000000"/>
                </a:solidFill>
                <a:latin typeface="Montserrat" pitchFamily="2" charset="0"/>
              </a:rPr>
              <a:t> Tái triển khai và xác minh.</a:t>
            </a:r>
            <a:endParaRPr lang="en-US" altLang="en-US" sz="2000">
              <a:solidFill>
                <a:srgbClr val="000000"/>
              </a:solidFill>
              <a:latin typeface="Montserrat" pitchFamily="2" charset="0"/>
            </a:endParaRPr>
          </a:p>
          <a:p>
            <a:endParaRPr lang="en-US" altLang="en-US" sz="2000">
              <a:solidFill>
                <a:srgbClr val="000000"/>
              </a:solidFill>
              <a:latin typeface="Montserrat" pitchFamily="2" charset="0"/>
            </a:endParaRPr>
          </a:p>
          <a:p>
            <a:r>
              <a:rPr lang="en-US" altLang="en-US" sz="2000" b="0" i="0">
                <a:solidFill>
                  <a:srgbClr val="000000"/>
                </a:solidFill>
                <a:effectLst/>
                <a:latin typeface="Montserrat" pitchFamily="2" charset="0"/>
              </a:rPr>
              <a:t>Thực hiện tất cả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iều kiện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ể kiểm tra lại chức n</a:t>
            </a:r>
            <a:r>
              <a:rPr lang="en-US" altLang="en-US" sz="2000" b="0" i="0">
                <a:solidFill>
                  <a:srgbClr val="000000"/>
                </a:solidFill>
                <a:effectLst/>
                <a:latin typeface="Montserrat" pitchFamily="2" charset="0"/>
              </a:rPr>
              <a:t>ă</a:t>
            </a:r>
            <a:r>
              <a:rPr lang="en-US" altLang="en-US" sz="2000" b="0" i="0">
                <a:solidFill>
                  <a:srgbClr val="000000"/>
                </a:solidFill>
                <a:effectLst/>
                <a:latin typeface="Montserrat" pitchFamily="2" charset="0"/>
              </a:rPr>
              <a:t>ng.</a:t>
            </a:r>
            <a:endParaRPr lang="en-US" altLang="en-US" sz="2000" b="0" i="0">
              <a:solidFill>
                <a:srgbClr val="000000"/>
              </a:solidFill>
              <a:effectLst/>
              <a:latin typeface="Montserrat" pitchFamily="2" charset="0"/>
            </a:endParaRPr>
          </a:p>
          <a:p>
            <a:endParaRPr lang="en-US" sz="2000" b="0" i="0">
              <a:solidFill>
                <a:srgbClr val="000000"/>
              </a:solidFill>
              <a:effectLst/>
              <a:latin typeface="Montserrat" pitchFamily="2" charset="0"/>
            </a:endParaRPr>
          </a:p>
          <a:p>
            <a:r>
              <a:rPr lang="en-US" sz="2000">
                <a:solidFill>
                  <a:srgbClr val="000000"/>
                </a:solidFill>
                <a:latin typeface="Montserrat" pitchFamily="2" charset="0"/>
              </a:rPr>
              <a:t>Tiến hành thử nghiệm với điuề kiện khắc nghiệt </a:t>
            </a:r>
            <a:r>
              <a:rPr lang="en-US" altLang="en-US" sz="2000">
                <a:solidFill>
                  <a:srgbClr val="000000"/>
                </a:solidFill>
                <a:latin typeface="Montserrat" pitchFamily="2" charset="0"/>
              </a:rPr>
              <a:t>đ</a:t>
            </a:r>
            <a:r>
              <a:rPr lang="en-US" altLang="en-US" sz="2000">
                <a:solidFill>
                  <a:srgbClr val="000000"/>
                </a:solidFill>
                <a:latin typeface="Montserrat" pitchFamily="2" charset="0"/>
              </a:rPr>
              <a:t>ể xác </a:t>
            </a:r>
            <a:r>
              <a:rPr lang="en-US" altLang="en-US" sz="2000">
                <a:solidFill>
                  <a:srgbClr val="000000"/>
                </a:solidFill>
                <a:latin typeface="Montserrat" pitchFamily="2" charset="0"/>
              </a:rPr>
              <a:t>đ</a:t>
            </a:r>
            <a:r>
              <a:rPr lang="en-US" altLang="en-US" sz="2000">
                <a:solidFill>
                  <a:srgbClr val="000000"/>
                </a:solidFill>
                <a:latin typeface="Montserrat" pitchFamily="2" charset="0"/>
              </a:rPr>
              <a:t>ịnh giới hạn ứng dụng theo kỳ vọng cuối cùng.</a:t>
            </a:r>
            <a:endParaRPr lang="en-US" altLang="en-US" sz="2000">
              <a:solidFill>
                <a:srgbClr val="000000"/>
              </a:solidFill>
              <a:latin typeface="Montserrat"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510778"/>
            <a:ext cx="7886700" cy="749180"/>
          </a:xfrm>
        </p:spPr>
        <p:txBody>
          <a:bodyPr>
            <a:normAutofit/>
          </a:bodyPr>
          <a:lstStyle/>
          <a:p>
            <a:pPr fontAlgn="base">
              <a:spcAft>
                <a:spcPct val="0"/>
              </a:spcAft>
            </a:pPr>
            <a:r>
              <a:rPr lang="en-US" b="1">
                <a:latin typeface="Montserrat Black" pitchFamily="2" charset="77"/>
              </a:rPr>
              <a:t>5. </a:t>
            </a:r>
            <a:r>
              <a:rPr lang="en-US" altLang="en-US" b="1" dirty="0">
                <a:latin typeface="Montserrat Black" pitchFamily="2" charset="77"/>
              </a:rPr>
              <a:t>Bảo hộ và Cấp phép</a:t>
            </a:r>
            <a:endParaRPr lang="en-US" altLang="en-US" b="1" dirty="0">
              <a:latin typeface="Montserrat Black" pitchFamily="2" charset="77"/>
            </a:endParaRPr>
          </a:p>
        </p:txBody>
      </p:sp>
      <p:sp>
        <p:nvSpPr>
          <p:cNvPr id="3" name="Content Placeholder 2"/>
          <p:cNvSpPr>
            <a:spLocks noGrp="1"/>
          </p:cNvSpPr>
          <p:nvPr>
            <p:ph idx="1"/>
          </p:nvPr>
        </p:nvSpPr>
        <p:spPr>
          <a:xfrm>
            <a:off x="628650" y="1369219"/>
            <a:ext cx="7886700" cy="3263504"/>
          </a:xfrm>
        </p:spPr>
        <p:txBody>
          <a:bodyPr/>
          <a:lstStyle/>
          <a:p>
            <a:pPr fontAlgn="base">
              <a:spcAft>
                <a:spcPct val="0"/>
              </a:spcAft>
            </a:pPr>
            <a:r>
              <a:rPr lang="en-US" altLang="en-US" dirty="0">
                <a:latin typeface="Montserrat" pitchFamily="2" charset="77"/>
              </a:rPr>
              <a:t>Khi thiết kế </a:t>
            </a:r>
            <a:r>
              <a:rPr lang="en-US" altLang="en-US" dirty="0">
                <a:latin typeface="Montserrat" pitchFamily="2" charset="77"/>
              </a:rPr>
              <a:t>đư</a:t>
            </a:r>
            <a:r>
              <a:rPr lang="en-US" altLang="en-US" dirty="0">
                <a:latin typeface="Montserrat" pitchFamily="2" charset="77"/>
              </a:rPr>
              <a:t>ợc hoàn thiện và xác nhận, nộp </a:t>
            </a:r>
            <a:r>
              <a:rPr lang="en-US" altLang="en-US" dirty="0">
                <a:latin typeface="Montserrat" pitchFamily="2" charset="77"/>
              </a:rPr>
              <a:t>đ</a:t>
            </a:r>
            <a:r>
              <a:rPr lang="en-US" altLang="en-US" dirty="0">
                <a:latin typeface="Montserrat" pitchFamily="2" charset="77"/>
              </a:rPr>
              <a:t>ơn </a:t>
            </a:r>
            <a:r>
              <a:rPr lang="en-US" altLang="en-US" dirty="0">
                <a:latin typeface="Montserrat" pitchFamily="2" charset="77"/>
              </a:rPr>
              <a:t>đă</a:t>
            </a:r>
            <a:r>
              <a:rPr lang="en-US" altLang="en-US" dirty="0">
                <a:latin typeface="Montserrat" pitchFamily="2" charset="77"/>
              </a:rPr>
              <a:t>ng k</a:t>
            </a:r>
            <a:r>
              <a:rPr lang="en-US" altLang="en-US" dirty="0">
                <a:latin typeface="Montserrat" pitchFamily="2" charset="77"/>
              </a:rPr>
              <a:t>ý</a:t>
            </a:r>
            <a:r>
              <a:rPr lang="en-US" altLang="en-US" dirty="0">
                <a:latin typeface="Montserrat" pitchFamily="2" charset="77"/>
              </a:rPr>
              <a:t> bằng sáng chế </a:t>
            </a:r>
            <a:r>
              <a:rPr lang="en-US" altLang="en-US" dirty="0">
                <a:latin typeface="Montserrat" pitchFamily="2" charset="77"/>
              </a:rPr>
              <a:t>đ</a:t>
            </a:r>
            <a:r>
              <a:rPr lang="en-US" altLang="en-US" dirty="0">
                <a:latin typeface="Montserrat" pitchFamily="2" charset="77"/>
              </a:rPr>
              <a:t>ể bảo hộ quyền sở hữu trí tuệ</a:t>
            </a:r>
            <a:endParaRPr lang="en-US" altLang="en-US" dirty="0">
              <a:latin typeface="Montserrat" pitchFamily="2" charset="77"/>
            </a:endParaRPr>
          </a:p>
          <a:p>
            <a:pPr fontAlgn="base">
              <a:spcAft>
                <a:spcPct val="0"/>
              </a:spcAft>
            </a:pPr>
            <a:r>
              <a:rPr lang="en-US" altLang="en-US" dirty="0">
                <a:latin typeface="Montserrat" pitchFamily="2" charset="77"/>
              </a:rPr>
              <a:t>Tạo tài liệu và công cụ hỗ trợ </a:t>
            </a:r>
            <a:r>
              <a:rPr lang="en-US" altLang="en-US" dirty="0">
                <a:latin typeface="Montserrat" pitchFamily="2" charset="77"/>
              </a:rPr>
              <a:t>đ</a:t>
            </a:r>
            <a:r>
              <a:rPr lang="en-US" altLang="en-US" dirty="0">
                <a:latin typeface="Montserrat" pitchFamily="2" charset="77"/>
              </a:rPr>
              <a:t>ể thúc </a:t>
            </a:r>
            <a:r>
              <a:rPr lang="en-US" altLang="en-US" dirty="0">
                <a:latin typeface="Montserrat" pitchFamily="2" charset="77"/>
              </a:rPr>
              <a:t>đ</a:t>
            </a:r>
            <a:r>
              <a:rPr lang="en-US" altLang="en-US" dirty="0">
                <a:latin typeface="Montserrat" pitchFamily="2" charset="77"/>
              </a:rPr>
              <a:t>ẩy tích hợp và cấp phép.</a:t>
            </a:r>
            <a:endParaRPr lang="en-US" altLang="en-US" dirty="0">
              <a:latin typeface="Montserrat" pitchFamily="2" charset="77"/>
            </a:endParaRPr>
          </a:p>
          <a:p>
            <a:pPr fontAlgn="base">
              <a:spcAft>
                <a:spcPct val="0"/>
              </a:spcAft>
            </a:pPr>
            <a:r>
              <a:rPr lang="en-US" altLang="en-US" dirty="0">
                <a:latin typeface="Montserrat" pitchFamily="2" charset="77"/>
              </a:rPr>
              <a:t>Xây dựng chiến l</a:t>
            </a:r>
            <a:r>
              <a:rPr lang="en-US" altLang="en-US" dirty="0">
                <a:latin typeface="Montserrat" pitchFamily="2" charset="77"/>
              </a:rPr>
              <a:t>ư</a:t>
            </a:r>
            <a:r>
              <a:rPr lang="en-US" altLang="en-US" dirty="0">
                <a:latin typeface="Montserrat" pitchFamily="2" charset="77"/>
              </a:rPr>
              <a:t>ợc cấp phép </a:t>
            </a:r>
            <a:r>
              <a:rPr lang="en-US" altLang="en-US" dirty="0">
                <a:latin typeface="Montserrat" pitchFamily="2" charset="77"/>
              </a:rPr>
              <a:t>đ</a:t>
            </a:r>
            <a:r>
              <a:rPr lang="en-US" altLang="en-US" dirty="0">
                <a:latin typeface="Montserrat" pitchFamily="2" charset="77"/>
              </a:rPr>
              <a:t>ể tiếp thị và phân phối IP tới các bên quan tâm</a:t>
            </a:r>
            <a:r>
              <a:rPr lang="en-US" dirty="0">
                <a:latin typeface="Montserrat" pitchFamily="2" charset="77"/>
              </a:rPr>
              <a:t>.</a:t>
            </a:r>
            <a:endParaRPr lang="en-US" dirty="0">
              <a:latin typeface="Montserrat" pitchFamily="2" charset="7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6. Công nghệ và công cụ</a:t>
            </a:r>
            <a:endParaRPr lang="en-US" altLang="en-US" b="1" dirty="0">
              <a:latin typeface="Montserrat Black" pitchFamily="2" charset="77"/>
            </a:endParaRPr>
          </a:p>
        </p:txBody>
      </p:sp>
      <p:sp>
        <p:nvSpPr>
          <p:cNvPr id="11266" name="Content Placeholder 2"/>
          <p:cNvSpPr>
            <a:spLocks noGrp="1" noChangeArrowheads="1"/>
          </p:cNvSpPr>
          <p:nvPr>
            <p:ph idx="1"/>
          </p:nvPr>
        </p:nvSpPr>
        <p:spPr bwMode="auto">
          <a:xfrm>
            <a:off x="628650" y="1368425"/>
            <a:ext cx="7886700" cy="3263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a:latin typeface="Montserrat" pitchFamily="2" charset="77"/>
              </a:rPr>
              <a:t>FPGA sử dụng DPU</a:t>
            </a:r>
            <a:endParaRPr lang="en-US" altLang="en-US">
              <a:latin typeface="Montserrat" pitchFamily="2" charset="77"/>
            </a:endParaRPr>
          </a:p>
          <a:p>
            <a:r>
              <a:rPr lang="en-US" altLang="en-US">
                <a:latin typeface="Montserrat" pitchFamily="2" charset="77"/>
              </a:rPr>
              <a:t>Mạch ESP32 Cam với camera</a:t>
            </a:r>
            <a:endParaRPr lang="en-US" altLang="en-US">
              <a:latin typeface="Montserrat" pitchFamily="2" charset="77"/>
            </a:endParaRPr>
          </a:p>
          <a:p>
            <a:r>
              <a:rPr lang="en-US" altLang="en-US">
                <a:latin typeface="Montserrat" pitchFamily="2" charset="77"/>
              </a:rPr>
              <a:t>Thuật toán và mô hình cho việc phát hiện biển số và OCR triển khai hoàn toàn bằng RTL</a:t>
            </a:r>
            <a:endParaRPr lang="en-US" altLang="en-US">
              <a:latin typeface="Montserrat" pitchFamily="2" charset="77"/>
            </a:endParaRPr>
          </a:p>
          <a:p>
            <a:r>
              <a:rPr lang="en-US" altLang="en-US">
                <a:latin typeface="Montserrat" pitchFamily="2" charset="77"/>
              </a:rPr>
              <a:t>Vitis-AI</a:t>
            </a:r>
            <a:endParaRPr lang="en-US" altLang="en-US">
              <a:latin typeface="Montserrat" pitchFamily="2" charset="77"/>
            </a:endParaRPr>
          </a:p>
          <a:p>
            <a:r>
              <a:rPr lang="en-US" altLang="en-US">
                <a:latin typeface="Montserrat" pitchFamily="2" charset="77"/>
              </a:rPr>
              <a:t>Vivado</a:t>
            </a:r>
            <a:endParaRPr lang="en-US" altLang="en-US">
              <a:latin typeface="Montserrat" pitchFamily="2" charset="77"/>
            </a:endParaRPr>
          </a:p>
          <a:p>
            <a:endParaRPr lang="en-US" altLang="en-US">
              <a:latin typeface="Montserrat" pitchFamily="2" charset="77"/>
            </a:endParaRPr>
          </a:p>
        </p:txBody>
      </p:sp>
      <p:pic>
        <p:nvPicPr>
          <p:cNvPr id="4098" name="Picture 2" descr="Xilinx Kria KV260 Vision AI Starter Kit - SK-KV260-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0024" y="2653989"/>
            <a:ext cx="3485338" cy="213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7. Lịch trình phát triển</a:t>
            </a:r>
            <a:endParaRPr lang="en-US" altLang="en-US" b="1" dirty="0">
              <a:latin typeface="Montserrat Black" pitchFamily="2" charset="77"/>
            </a:endParaRPr>
          </a:p>
        </p:txBody>
      </p:sp>
      <p:graphicFrame>
        <p:nvGraphicFramePr>
          <p:cNvPr id="2" name="Content Placeholder 1"/>
          <p:cNvGraphicFramePr>
            <a:graphicFrameLocks noGrp="1"/>
          </p:cNvGraphicFramePr>
          <p:nvPr>
            <p:ph idx="1"/>
          </p:nvPr>
        </p:nvGraphicFramePr>
        <p:xfrm>
          <a:off x="156117" y="1011044"/>
          <a:ext cx="8831766" cy="40051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10778"/>
            <a:ext cx="7886700" cy="749180"/>
          </a:xfrm>
        </p:spPr>
        <p:txBody>
          <a:bodyPr>
            <a:normAutofit/>
          </a:bodyPr>
          <a:lstStyle/>
          <a:p>
            <a:r>
              <a:rPr lang="en-US" b="1">
                <a:latin typeface="Montserrat Black" pitchFamily="2" charset="77"/>
              </a:rPr>
              <a:t>8. Quản lý rủi ro</a:t>
            </a:r>
            <a:endParaRPr lang="en-US" b="1" dirty="0">
              <a:latin typeface="Montserrat Black" pitchFamily="2" charset="77"/>
            </a:endParaRPr>
          </a:p>
        </p:txBody>
      </p:sp>
      <p:sp>
        <p:nvSpPr>
          <p:cNvPr id="3" name="Content Placeholder 2"/>
          <p:cNvSpPr>
            <a:spLocks noGrp="1"/>
          </p:cNvSpPr>
          <p:nvPr>
            <p:ph idx="1"/>
          </p:nvPr>
        </p:nvSpPr>
        <p:spPr>
          <a:xfrm>
            <a:off x="628650" y="1315780"/>
            <a:ext cx="7886700" cy="3316943"/>
          </a:xfrm>
        </p:spPr>
        <p:txBody>
          <a:bodyPr/>
          <a:lstStyle/>
          <a:p>
            <a:r>
              <a:rPr lang="en-US" altLang="en-US" b="1" dirty="0">
                <a:highlight>
                  <a:srgbClr val="FFFF00"/>
                </a:highlight>
              </a:rPr>
              <a:t>Rủi ro kỹ thuật</a:t>
            </a:r>
            <a:r>
              <a:rPr lang="en-US" b="1" dirty="0">
                <a:highlight>
                  <a:srgbClr val="FFFF00"/>
                </a:highlight>
              </a:rPr>
              <a:t>: </a:t>
            </a:r>
            <a:r>
              <a:rPr lang="en-US" altLang="en-US" dirty="0"/>
              <a:t>Những thách thức tiềm ẩn trong việc </a:t>
            </a:r>
            <a:r>
              <a:rPr lang="en-US" altLang="en-US" dirty="0"/>
              <a:t>đ</a:t>
            </a:r>
            <a:r>
              <a:rPr lang="en-US" altLang="en-US" dirty="0"/>
              <a:t>ạt hiệu n</a:t>
            </a:r>
            <a:r>
              <a:rPr lang="en-US" altLang="en-US" dirty="0"/>
              <a:t>ă</a:t>
            </a:r>
            <a:r>
              <a:rPr lang="en-US" altLang="en-US" dirty="0"/>
              <a:t>ng mong muốn hoặc v</a:t>
            </a:r>
            <a:r>
              <a:rPr lang="en-US" altLang="en-US" dirty="0"/>
              <a:t>ư</a:t>
            </a:r>
            <a:r>
              <a:rPr lang="en-US" altLang="en-US" dirty="0"/>
              <a:t>ợt qua các giới hạn thiết kế</a:t>
            </a:r>
            <a:r>
              <a:rPr lang="en-US" dirty="0"/>
              <a:t>. </a:t>
            </a:r>
            <a:r>
              <a:rPr lang="en-US" altLang="en-US" b="1" i="1" dirty="0"/>
              <a:t>Giải pháp giảm thiểu</a:t>
            </a:r>
            <a:r>
              <a:rPr lang="en-US" b="1" i="1" dirty="0"/>
              <a:t>: </a:t>
            </a:r>
            <a:r>
              <a:rPr lang="en-US" altLang="en-US" i="1" dirty="0"/>
              <a:t>Th</a:t>
            </a:r>
            <a:r>
              <a:rPr lang="en-US" altLang="en-US" i="1" dirty="0"/>
              <a:t>ư</a:t>
            </a:r>
            <a:r>
              <a:rPr lang="en-US" altLang="en-US" i="1" dirty="0"/>
              <a:t>ờng xuyên rà soát thiết kế và xây dựng nguyên mẫu sớm </a:t>
            </a:r>
            <a:r>
              <a:rPr lang="en-US" altLang="en-US" i="1" dirty="0"/>
              <a:t>đ</a:t>
            </a:r>
            <a:r>
              <a:rPr lang="en-US" altLang="en-US" i="1" dirty="0"/>
              <a:t>ể hạn chế kết quả ngoài dự kiến.</a:t>
            </a:r>
            <a:endParaRPr lang="en-US" altLang="en-US" i="1" dirty="0"/>
          </a:p>
          <a:p>
            <a:r>
              <a:rPr lang="en-US" altLang="en-US" b="1" dirty="0">
                <a:highlight>
                  <a:srgbClr val="FFFF00"/>
                </a:highlight>
              </a:rPr>
              <a:t>Rủi ro thị tr</a:t>
            </a:r>
            <a:r>
              <a:rPr lang="en-US" altLang="en-US" b="1" dirty="0">
                <a:highlight>
                  <a:srgbClr val="FFFF00"/>
                </a:highlight>
              </a:rPr>
              <a:t>ư</a:t>
            </a:r>
            <a:r>
              <a:rPr lang="en-US" altLang="en-US" b="1" dirty="0">
                <a:highlight>
                  <a:srgbClr val="FFFF00"/>
                </a:highlight>
              </a:rPr>
              <a:t>ờng:</a:t>
            </a:r>
            <a:r>
              <a:rPr lang="en-US" b="1" dirty="0">
                <a:highlight>
                  <a:srgbClr val="FFFF00"/>
                </a:highlight>
              </a:rPr>
              <a:t> </a:t>
            </a:r>
            <a:r>
              <a:rPr lang="en-US" altLang="en-US" dirty="0"/>
              <a:t>Khó kh</a:t>
            </a:r>
            <a:r>
              <a:rPr lang="en-US" altLang="en-US" dirty="0"/>
              <a:t>ă</a:t>
            </a:r>
            <a:r>
              <a:rPr lang="en-US" altLang="en-US" dirty="0"/>
              <a:t>n trong việc tìm kiếm </a:t>
            </a:r>
            <a:r>
              <a:rPr lang="en-US" altLang="en-US" dirty="0"/>
              <a:t>đ</a:t>
            </a:r>
            <a:r>
              <a:rPr lang="en-US" altLang="en-US" dirty="0"/>
              <a:t>ối tác cấp phép hoặc khách hàng. </a:t>
            </a:r>
            <a:r>
              <a:rPr lang="en-US" altLang="en-US" b="1" i="1" dirty="0">
                <a:sym typeface="+mn-ea"/>
              </a:rPr>
              <a:t>Giải pháp giảm thiểu</a:t>
            </a:r>
            <a:r>
              <a:rPr lang="en-US" b="1" i="1" dirty="0">
                <a:sym typeface="+mn-ea"/>
              </a:rPr>
              <a:t>:</a:t>
            </a:r>
            <a:r>
              <a:rPr lang="en-US" b="1" i="1" dirty="0"/>
              <a:t> </a:t>
            </a:r>
            <a:r>
              <a:rPr lang="en-US" altLang="en-US" i="1" dirty="0"/>
              <a:t>Hợp tác sớm với các </a:t>
            </a:r>
            <a:r>
              <a:rPr lang="en-US" altLang="en-US" i="1" dirty="0"/>
              <a:t>đ</a:t>
            </a:r>
            <a:r>
              <a:rPr lang="en-US" altLang="en-US" i="1" dirty="0"/>
              <a:t>ối tác trong ngành và thử nghiệm các mô hình cấp phép khác nhau</a:t>
            </a:r>
            <a:r>
              <a:rPr lang="en-US" i="1" dirty="0"/>
              <a:t>.</a:t>
            </a:r>
            <a:endParaRPr lang="en-US" i="1" dirty="0"/>
          </a:p>
          <a:p>
            <a:r>
              <a:rPr lang="en-US" altLang="en-US" b="1" dirty="0">
                <a:highlight>
                  <a:srgbClr val="FFFF00"/>
                </a:highlight>
              </a:rPr>
              <a:t>Rủi ro tài chính:</a:t>
            </a:r>
            <a:r>
              <a:rPr lang="en-US" b="1" dirty="0">
                <a:highlight>
                  <a:srgbClr val="FFFF00"/>
                </a:highlight>
              </a:rPr>
              <a:t> </a:t>
            </a:r>
            <a:r>
              <a:rPr lang="en-US" altLang="en-US" dirty="0"/>
              <a:t>Ngân sách có thể v</a:t>
            </a:r>
            <a:r>
              <a:rPr lang="en-US" altLang="en-US" dirty="0"/>
              <a:t>ư</a:t>
            </a:r>
            <a:r>
              <a:rPr lang="en-US" altLang="en-US" dirty="0"/>
              <a:t>ợt dự kiến do các vấn </a:t>
            </a:r>
            <a:r>
              <a:rPr lang="en-US" altLang="en-US" dirty="0"/>
              <a:t>đ</a:t>
            </a:r>
            <a:r>
              <a:rPr lang="en-US" altLang="en-US" dirty="0"/>
              <a:t>ề thiết kế hoặc nguyên mẫu không l</a:t>
            </a:r>
            <a:r>
              <a:rPr lang="en-US" altLang="en-US" dirty="0"/>
              <a:t>ư</a:t>
            </a:r>
            <a:r>
              <a:rPr lang="en-US" altLang="en-US" dirty="0"/>
              <a:t>ờng tr</a:t>
            </a:r>
            <a:r>
              <a:rPr lang="en-US" altLang="en-US" dirty="0"/>
              <a:t>ư</a:t>
            </a:r>
            <a:r>
              <a:rPr lang="en-US" altLang="en-US" dirty="0"/>
              <a:t>ớc.</a:t>
            </a:r>
            <a:r>
              <a:rPr lang="en-US" dirty="0"/>
              <a:t> </a:t>
            </a:r>
            <a:r>
              <a:rPr lang="en-US" altLang="en-US" b="1" i="1" dirty="0"/>
              <a:t> Giải pháp giảm thiểu:</a:t>
            </a:r>
            <a:r>
              <a:rPr lang="en-US" b="1" i="1" dirty="0"/>
              <a:t> </a:t>
            </a:r>
            <a:r>
              <a:rPr lang="en-US" altLang="en-US" dirty="0"/>
              <a:t>Theo d</a:t>
            </a:r>
            <a:r>
              <a:rPr lang="en-US" altLang="en-US" dirty="0"/>
              <a:t>õ</a:t>
            </a:r>
            <a:r>
              <a:rPr lang="en-US" altLang="en-US" dirty="0"/>
              <a:t>i tiến </a:t>
            </a:r>
            <a:r>
              <a:rPr lang="en-US" altLang="en-US" dirty="0"/>
              <a:t>đ</a:t>
            </a:r>
            <a:r>
              <a:rPr lang="en-US" altLang="en-US" dirty="0"/>
              <a:t>ộ dự án </a:t>
            </a:r>
            <a:r>
              <a:rPr lang="en-US" altLang="en-US" dirty="0"/>
              <a:t>đ</a:t>
            </a:r>
            <a:r>
              <a:rPr lang="en-US" altLang="en-US" dirty="0"/>
              <a:t>ịnh kỳ và lập kế hoạch dự phòng.</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10778"/>
            <a:ext cx="7886700" cy="749180"/>
          </a:xfrm>
        </p:spPr>
        <p:txBody>
          <a:bodyPr>
            <a:normAutofit/>
          </a:bodyPr>
          <a:lstStyle/>
          <a:p>
            <a:r>
              <a:rPr lang="en-US" b="1">
                <a:latin typeface="Montserrat Black" pitchFamily="2" charset="77"/>
              </a:rPr>
              <a:t>9. Kết luận</a:t>
            </a:r>
            <a:endParaRPr lang="en-US" b="1" dirty="0">
              <a:latin typeface="Montserrat Black" pitchFamily="2" charset="77"/>
            </a:endParaRPr>
          </a:p>
        </p:txBody>
      </p:sp>
      <p:sp>
        <p:nvSpPr>
          <p:cNvPr id="3" name="Content Placeholder 2"/>
          <p:cNvSpPr>
            <a:spLocks noGrp="1"/>
          </p:cNvSpPr>
          <p:nvPr>
            <p:ph idx="1"/>
          </p:nvPr>
        </p:nvSpPr>
        <p:spPr>
          <a:xfrm>
            <a:off x="628650" y="1315781"/>
            <a:ext cx="5236891" cy="3226482"/>
          </a:xfrm>
        </p:spPr>
        <p:txBody>
          <a:bodyPr/>
          <a:lstStyle/>
          <a:p>
            <a:r>
              <a:rPr lang="en-US" sz="1800">
                <a:solidFill>
                  <a:srgbClr val="000000"/>
                </a:solidFill>
                <a:latin typeface="Montserrat" pitchFamily="2" charset="0"/>
              </a:rPr>
              <a:t>Phát triển sản phẩm DPU-Smart traffic box</a:t>
            </a:r>
            <a:endParaRPr lang="en-US" sz="1800">
              <a:solidFill>
                <a:srgbClr val="000000"/>
              </a:solidFill>
              <a:latin typeface="Montserrat" pitchFamily="2" charset="0"/>
            </a:endParaRPr>
          </a:p>
          <a:p>
            <a:endParaRPr lang="en-US" sz="1800">
              <a:solidFill>
                <a:srgbClr val="000000"/>
              </a:solidFill>
              <a:latin typeface="Montserrat" pitchFamily="2" charset="0"/>
            </a:endParaRPr>
          </a:p>
          <a:p>
            <a:r>
              <a:rPr lang="en-US" altLang="en-US" sz="1800">
                <a:solidFill>
                  <a:srgbClr val="000000"/>
                </a:solidFill>
                <a:latin typeface="Montserrat" pitchFamily="2" charset="0"/>
              </a:rPr>
              <a:t> </a:t>
            </a:r>
            <a:r>
              <a:rPr lang="en-US" altLang="en-US" sz="1800">
                <a:solidFill>
                  <a:srgbClr val="000000"/>
                </a:solidFill>
                <a:latin typeface="Montserrat" pitchFamily="2" charset="0"/>
              </a:rPr>
              <a:t>Đ</a:t>
            </a:r>
            <a:r>
              <a:rPr lang="en-US" altLang="en-US" sz="1800">
                <a:solidFill>
                  <a:srgbClr val="000000"/>
                </a:solidFill>
                <a:latin typeface="Montserrat" pitchFamily="2" charset="0"/>
              </a:rPr>
              <a:t>ang hoàn thiện sản phẩm với thêm nhiều ứng dụng khác</a:t>
            </a:r>
            <a:endParaRPr lang="en-US" sz="1800">
              <a:solidFill>
                <a:srgbClr val="000000"/>
              </a:solidFill>
              <a:latin typeface="Montserrat" pitchFamily="2" charset="0"/>
            </a:endParaRPr>
          </a:p>
          <a:p>
            <a:endParaRPr lang="en-US" sz="1800"/>
          </a:p>
          <a:p>
            <a:r>
              <a:rPr lang="en-US" altLang="en-US" sz="1800">
                <a:solidFill>
                  <a:srgbClr val="000000"/>
                </a:solidFill>
                <a:latin typeface="Montserrat" pitchFamily="2" charset="0"/>
              </a:rPr>
              <a:t>Các phiên bản tiếp theo sẽ bổ sung theo d</a:t>
            </a:r>
            <a:r>
              <a:rPr lang="en-US" altLang="en-US" sz="1800">
                <a:solidFill>
                  <a:srgbClr val="000000"/>
                </a:solidFill>
                <a:latin typeface="Montserrat" pitchFamily="2" charset="0"/>
              </a:rPr>
              <a:t>õ</a:t>
            </a:r>
            <a:r>
              <a:rPr lang="en-US" altLang="en-US" sz="1800">
                <a:solidFill>
                  <a:srgbClr val="000000"/>
                </a:solidFill>
                <a:latin typeface="Montserrat" pitchFamily="2" charset="0"/>
              </a:rPr>
              <a:t>i </a:t>
            </a:r>
            <a:r>
              <a:rPr lang="en-US" altLang="en-US" sz="1800">
                <a:solidFill>
                  <a:srgbClr val="000000"/>
                </a:solidFill>
                <a:latin typeface="Montserrat" pitchFamily="2" charset="0"/>
              </a:rPr>
              <a:t>đ</a:t>
            </a:r>
            <a:r>
              <a:rPr lang="en-US" altLang="en-US" sz="1800">
                <a:solidFill>
                  <a:srgbClr val="000000"/>
                </a:solidFill>
                <a:latin typeface="Montserrat" pitchFamily="2" charset="0"/>
              </a:rPr>
              <a:t>a ph</a:t>
            </a:r>
            <a:r>
              <a:rPr lang="en-US" altLang="en-US" sz="1800">
                <a:solidFill>
                  <a:srgbClr val="000000"/>
                </a:solidFill>
                <a:latin typeface="Montserrat" pitchFamily="2" charset="0"/>
              </a:rPr>
              <a:t>ư</a:t>
            </a:r>
            <a:r>
              <a:rPr lang="en-US" altLang="en-US" sz="1800">
                <a:solidFill>
                  <a:srgbClr val="000000"/>
                </a:solidFill>
                <a:latin typeface="Montserrat" pitchFamily="2" charset="0"/>
              </a:rPr>
              <a:t>ơng tiện trực tiếp, thị giác ban </a:t>
            </a:r>
            <a:r>
              <a:rPr lang="en-US" altLang="en-US" sz="1800">
                <a:solidFill>
                  <a:srgbClr val="000000"/>
                </a:solidFill>
                <a:latin typeface="Montserrat" pitchFamily="2" charset="0"/>
              </a:rPr>
              <a:t>đ</a:t>
            </a:r>
            <a:r>
              <a:rPr lang="en-US" altLang="en-US" sz="1800">
                <a:solidFill>
                  <a:srgbClr val="000000"/>
                </a:solidFill>
                <a:latin typeface="Montserrat" pitchFamily="2" charset="0"/>
              </a:rPr>
              <a:t>êm, phân tích vi phạm ngoài trời và vận hành tốc </a:t>
            </a:r>
            <a:r>
              <a:rPr lang="en-US" altLang="en-US" sz="1800">
                <a:solidFill>
                  <a:srgbClr val="000000"/>
                </a:solidFill>
                <a:latin typeface="Montserrat" pitchFamily="2" charset="0"/>
              </a:rPr>
              <a:t>đ</a:t>
            </a:r>
            <a:r>
              <a:rPr lang="en-US" altLang="en-US" sz="1800">
                <a:solidFill>
                  <a:srgbClr val="000000"/>
                </a:solidFill>
                <a:latin typeface="Montserrat" pitchFamily="2" charset="0"/>
              </a:rPr>
              <a:t>ộ cao trên </a:t>
            </a:r>
            <a:r>
              <a:rPr lang="en-US" altLang="en-US" sz="1800">
                <a:solidFill>
                  <a:srgbClr val="000000"/>
                </a:solidFill>
                <a:latin typeface="Montserrat" pitchFamily="2" charset="0"/>
              </a:rPr>
              <a:t>đư</a:t>
            </a:r>
            <a:r>
              <a:rPr lang="en-US" altLang="en-US" sz="1800">
                <a:solidFill>
                  <a:srgbClr val="000000"/>
                </a:solidFill>
                <a:latin typeface="Montserrat" pitchFamily="2" charset="0"/>
              </a:rPr>
              <a:t>ờng cao tốc dựa trên nhu cầu khách hàng.</a:t>
            </a:r>
            <a:endParaRPr lang="en-US"/>
          </a:p>
          <a:p>
            <a:endParaRPr lang="en-US" dirty="0"/>
          </a:p>
        </p:txBody>
      </p:sp>
      <p:sp>
        <p:nvSpPr>
          <p:cNvPr id="4" name="AutoShape 2" descr="Residential Water Meter No Lead - WM Series"/>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 name="AutoShape 4" descr="Water Conservation: Why Saving Water is Important - Kay Plumbing Heating  And Cooling"/>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30" name="Picture 6" descr="Traffic Light Vector Art, Icons, and Graphics for Free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58828" y="960951"/>
            <a:ext cx="2690463" cy="2690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955179" y="1802309"/>
            <a:ext cx="5709425" cy="769441"/>
          </a:xfrm>
          <a:prstGeom prst="rect">
            <a:avLst/>
          </a:prstGeom>
          <a:noFill/>
        </p:spPr>
        <p:txBody>
          <a:bodyPr wrap="square" rtlCol="0">
            <a:spAutoFit/>
          </a:bodyPr>
          <a:lstStyle/>
          <a:p>
            <a:r>
              <a:rPr lang="en-US" sz="4400">
                <a:solidFill>
                  <a:srgbClr val="FFFF00"/>
                </a:solidFill>
              </a:rPr>
              <a:t>DPU-Smart Traffic box</a:t>
            </a:r>
            <a:endParaRPr lang="en-US" sz="4400">
              <a:solidFill>
                <a:srgbClr val="FFFF00"/>
              </a:solidFill>
            </a:endParaRPr>
          </a:p>
        </p:txBody>
      </p:sp>
      <p:sp>
        <p:nvSpPr>
          <p:cNvPr id="3" name="TextBox 2"/>
          <p:cNvSpPr txBox="1"/>
          <p:nvPr/>
        </p:nvSpPr>
        <p:spPr>
          <a:xfrm>
            <a:off x="3350260" y="2571750"/>
            <a:ext cx="3064510" cy="583565"/>
          </a:xfrm>
          <a:prstGeom prst="rect">
            <a:avLst/>
          </a:prstGeom>
          <a:noFill/>
        </p:spPr>
        <p:txBody>
          <a:bodyPr wrap="square" rtlCol="0">
            <a:spAutoFit/>
          </a:bodyPr>
          <a:lstStyle/>
          <a:p>
            <a:r>
              <a:rPr lang="en-US" sz="3200">
                <a:solidFill>
                  <a:schemeClr val="bg1"/>
                </a:solidFill>
              </a:rPr>
              <a:t>Phiên bản 0.1</a:t>
            </a:r>
            <a:endParaRPr lang="en-US" sz="32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27050" y="170872"/>
            <a:ext cx="2381250" cy="460375"/>
          </a:xfrm>
          <a:prstGeom prst="rect">
            <a:avLst/>
          </a:prstGeom>
          <a:noFill/>
        </p:spPr>
        <p:txBody>
          <a:bodyPr wrap="square" rtlCol="0">
            <a:spAutoFit/>
          </a:bodyPr>
          <a:lstStyle/>
          <a:p>
            <a:r>
              <a:rPr lang="en-US" sz="2400">
                <a:solidFill>
                  <a:schemeClr val="bg1"/>
                </a:solidFill>
              </a:rPr>
              <a:t>Mục lục</a:t>
            </a:r>
            <a:endParaRPr lang="en-US" sz="2400">
              <a:solidFill>
                <a:schemeClr val="bg1"/>
              </a:solidFill>
            </a:endParaRPr>
          </a:p>
        </p:txBody>
      </p:sp>
      <p:sp>
        <p:nvSpPr>
          <p:cNvPr id="5" name="TextBox 4"/>
          <p:cNvSpPr txBox="1"/>
          <p:nvPr/>
        </p:nvSpPr>
        <p:spPr>
          <a:xfrm>
            <a:off x="527050" y="834557"/>
            <a:ext cx="4572000" cy="3355975"/>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Giới thiệu</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a:solidFill>
                  <a:prstClr val="white"/>
                </a:solidFill>
                <a:latin typeface="Aptos" panose="020B0004020202020204"/>
              </a:rPr>
              <a:t>Mục đích</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indent="-228600" defTabSz="914400" eaLnBrk="1" fontAlgn="auto" hangingPunct="1">
              <a:lnSpc>
                <a:spcPct val="90000"/>
              </a:lnSpc>
              <a:spcBef>
                <a:spcPts val="1000"/>
              </a:spcBef>
              <a:spcAft>
                <a:spcPts val="0"/>
              </a:spcAft>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Mục tiêu</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Quy trình phát triển</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Bảo vệ và cấp phép</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Công nghệ và công cụ</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Lịch trình phát triển </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Quản lý rủi ro</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b="0" i="0" u="none" strike="noStrike" kern="1200" cap="none" spc="0" normalizeH="0" baseline="0" noProof="0">
                <a:ln>
                  <a:noFill/>
                </a:ln>
                <a:solidFill>
                  <a:prstClr val="white"/>
                </a:solidFill>
                <a:effectLst/>
                <a:uLnTx/>
                <a:uFillTx/>
                <a:latin typeface="Aptos" panose="020B0004020202020204"/>
                <a:ea typeface="+mn-ea"/>
                <a:cs typeface="+mn-cs"/>
              </a:rPr>
              <a:t>Kết luận</a:t>
            </a:r>
            <a:endParaRPr kumimoji="0" lang="en-US" b="0" i="0" u="none" strike="noStrike" kern="1200" cap="none" spc="0" normalizeH="0" baseline="0" noProof="0">
              <a:ln>
                <a:noFill/>
              </a:ln>
              <a:solidFill>
                <a:prstClr val="white"/>
              </a:solidFill>
              <a:effectLst/>
              <a:uLnTx/>
              <a:uFillTx/>
              <a:latin typeface="Aptos" panose="020B000402020202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1. Giới thiệu</a:t>
            </a:r>
            <a:endParaRPr lang="en-US" altLang="en-US" b="1" dirty="0">
              <a:latin typeface="Montserrat Black" pitchFamily="2" charset="77"/>
            </a:endParaRPr>
          </a:p>
        </p:txBody>
      </p:sp>
      <p:sp>
        <p:nvSpPr>
          <p:cNvPr id="11266" name="Content Placeholder 2"/>
          <p:cNvSpPr>
            <a:spLocks noGrp="1" noChangeArrowheads="1"/>
          </p:cNvSpPr>
          <p:nvPr>
            <p:ph idx="1"/>
          </p:nvPr>
        </p:nvSpPr>
        <p:spPr bwMode="auto">
          <a:xfrm>
            <a:off x="576611" y="1093362"/>
            <a:ext cx="7886700" cy="3263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sz="2000">
                <a:solidFill>
                  <a:srgbClr val="000000"/>
                </a:solidFill>
                <a:latin typeface="Montserrat" pitchFamily="2" charset="0"/>
              </a:rPr>
              <a:t>Thiết bị FPGA-edge  sẽ thực hiện Nhận dạng Biển số Tự động ngay trên thiết bị từ camera bãi đỗ và ven đường.</a:t>
            </a:r>
            <a:endParaRPr lang="en-US" sz="2000">
              <a:solidFill>
                <a:srgbClr val="000000"/>
              </a:solidFill>
              <a:latin typeface="Montserrat" pitchFamily="2" charset="0"/>
            </a:endParaRPr>
          </a:p>
          <a:p>
            <a:r>
              <a:rPr lang="en-US" sz="2000">
                <a:solidFill>
                  <a:srgbClr val="000000"/>
                </a:solidFill>
                <a:latin typeface="Montserrat" pitchFamily="2" charset="0"/>
              </a:rPr>
              <a:t>Đầu ra là kí tự biển kiểm soát, mốc thời gian và confidence score, gởi kết quả lên backend nhằm giảm thiểu nhu cầu lưu trữ và quá trình ghi chép thủ công</a:t>
            </a:r>
            <a:endParaRPr lang="en-US" sz="2000">
              <a:solidFill>
                <a:srgbClr val="000000"/>
              </a:solidFill>
              <a:latin typeface="Montserrat" pitchFamily="2" charset="0"/>
            </a:endParaRPr>
          </a:p>
          <a:p>
            <a:r>
              <a:rPr lang="en-US" sz="2000">
                <a:solidFill>
                  <a:srgbClr val="000000"/>
                </a:solidFill>
                <a:latin typeface="Montserrat" pitchFamily="2" charset="0"/>
              </a:rPr>
              <a:t>Phiên bản 0.1 </a:t>
            </a:r>
            <a:r>
              <a:rPr lang="en-US" altLang="en-US" sz="2000">
                <a:solidFill>
                  <a:srgbClr val="000000"/>
                </a:solidFill>
                <a:latin typeface="Montserrat" pitchFamily="2" charset="0"/>
              </a:rPr>
              <a:t>h</a:t>
            </a:r>
            <a:r>
              <a:rPr lang="en-US" altLang="en-US" sz="2000">
                <a:solidFill>
                  <a:srgbClr val="000000"/>
                </a:solidFill>
                <a:latin typeface="Montserrat" pitchFamily="2" charset="0"/>
              </a:rPr>
              <a:t>ư</a:t>
            </a:r>
            <a:r>
              <a:rPr lang="en-US" altLang="en-US" sz="2000">
                <a:solidFill>
                  <a:srgbClr val="000000"/>
                </a:solidFill>
                <a:latin typeface="Montserrat" pitchFamily="2" charset="0"/>
              </a:rPr>
              <a:t>ớng tới bãi </a:t>
            </a:r>
            <a:r>
              <a:rPr lang="en-US" altLang="en-US" sz="2000">
                <a:solidFill>
                  <a:srgbClr val="000000"/>
                </a:solidFill>
                <a:latin typeface="Montserrat" pitchFamily="2" charset="0"/>
              </a:rPr>
              <a:t>đ</a:t>
            </a:r>
            <a:r>
              <a:rPr lang="en-US" altLang="en-US" sz="2000">
                <a:solidFill>
                  <a:srgbClr val="000000"/>
                </a:solidFill>
                <a:latin typeface="Montserrat" pitchFamily="2" charset="0"/>
              </a:rPr>
              <a:t>ỗ trong nhà và hình ảnh t</a:t>
            </a:r>
            <a:r>
              <a:rPr lang="en-US" altLang="en-US" sz="2000">
                <a:solidFill>
                  <a:srgbClr val="000000"/>
                </a:solidFill>
                <a:latin typeface="Montserrat" pitchFamily="2" charset="0"/>
              </a:rPr>
              <a:t>ĩ</a:t>
            </a:r>
            <a:r>
              <a:rPr lang="en-US" altLang="en-US" sz="2000">
                <a:solidFill>
                  <a:srgbClr val="000000"/>
                </a:solidFill>
                <a:latin typeface="Montserrat" pitchFamily="2" charset="0"/>
              </a:rPr>
              <a:t>nh (mỗi khung chỉ chứa một ph</a:t>
            </a:r>
            <a:r>
              <a:rPr lang="en-US" altLang="en-US" sz="2000">
                <a:solidFill>
                  <a:srgbClr val="000000"/>
                </a:solidFill>
                <a:latin typeface="Montserrat" pitchFamily="2" charset="0"/>
              </a:rPr>
              <a:t>ư</a:t>
            </a:r>
            <a:r>
              <a:rPr lang="en-US" altLang="en-US" sz="2000">
                <a:solidFill>
                  <a:srgbClr val="000000"/>
                </a:solidFill>
                <a:latin typeface="Montserrat" pitchFamily="2" charset="0"/>
              </a:rPr>
              <a:t>ơng tiện)</a:t>
            </a:r>
            <a:r>
              <a:rPr lang="en-US" sz="2000">
                <a:solidFill>
                  <a:srgbClr val="000000"/>
                </a:solidFill>
                <a:latin typeface="Montserrat" pitchFamily="2" charset="0"/>
              </a:rPr>
              <a:t>.</a:t>
            </a:r>
            <a:endParaRPr lang="en-US" sz="2000">
              <a:solidFill>
                <a:srgbClr val="000000"/>
              </a:solidFill>
              <a:latin typeface="Montserrat" pitchFamily="2" charset="0"/>
            </a:endParaRPr>
          </a:p>
        </p:txBody>
      </p:sp>
      <p:pic>
        <p:nvPicPr>
          <p:cNvPr id="2050" name="Picture 2" descr="Smart Parking System in India | NEC In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0495" y="3262630"/>
            <a:ext cx="4044315" cy="1814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2. Mục đích</a:t>
            </a:r>
            <a:endParaRPr lang="en-US" altLang="en-US" b="1" dirty="0">
              <a:latin typeface="Montserrat Black" pitchFamily="2" charset="77"/>
            </a:endParaRPr>
          </a:p>
        </p:txBody>
      </p:sp>
      <p:sp>
        <p:nvSpPr>
          <p:cNvPr id="11266" name="Content Placeholder 2"/>
          <p:cNvSpPr>
            <a:spLocks noGrp="1" noChangeArrowheads="1"/>
          </p:cNvSpPr>
          <p:nvPr>
            <p:ph idx="1"/>
          </p:nvPr>
        </p:nvSpPr>
        <p:spPr bwMode="auto">
          <a:xfrm>
            <a:off x="561742" y="1145400"/>
            <a:ext cx="4763468" cy="3203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sz="2000" b="0" i="0">
                <a:solidFill>
                  <a:srgbClr val="000000"/>
                </a:solidFill>
                <a:effectLst/>
                <a:latin typeface="Montserrat" pitchFamily="2" charset="0"/>
              </a:rPr>
              <a:t>Thay thế việc ghi chép biển số bãi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ỗ tốn nhiều nguồn lực lao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ộng và hệ thống phức tạp bằng một giải pháp gọn nhẹ sử  dụng FPGA.</a:t>
            </a:r>
            <a:r>
              <a:rPr lang="en-US" sz="2000" b="0" i="0">
                <a:solidFill>
                  <a:srgbClr val="000000"/>
                </a:solidFill>
                <a:effectLst/>
                <a:latin typeface="Montserrat" pitchFamily="2" charset="0"/>
              </a:rPr>
              <a:t> </a:t>
            </a:r>
            <a:endParaRPr lang="en-US" sz="2000" b="0" i="0">
              <a:solidFill>
                <a:srgbClr val="000000"/>
              </a:solidFill>
              <a:effectLst/>
              <a:latin typeface="Montserrat" pitchFamily="2" charset="0"/>
            </a:endParaRPr>
          </a:p>
          <a:p>
            <a:r>
              <a:rPr lang="en-US" altLang="en-US" sz="2000">
                <a:solidFill>
                  <a:srgbClr val="000000"/>
                </a:solidFill>
                <a:latin typeface="Montserrat" pitchFamily="2" charset="0"/>
              </a:rPr>
              <a:t>Chỉ truyền dữ liệu biển số thiết yếu—giảm thiểu l</a:t>
            </a:r>
            <a:r>
              <a:rPr lang="en-US" altLang="en-US" sz="2000">
                <a:solidFill>
                  <a:srgbClr val="000000"/>
                </a:solidFill>
                <a:latin typeface="Montserrat" pitchFamily="2" charset="0"/>
              </a:rPr>
              <a:t>ư</a:t>
            </a:r>
            <a:r>
              <a:rPr lang="en-US" altLang="en-US" sz="2000">
                <a:solidFill>
                  <a:srgbClr val="000000"/>
                </a:solidFill>
                <a:latin typeface="Montserrat" pitchFamily="2" charset="0"/>
              </a:rPr>
              <a:t>u trữ và b</a:t>
            </a:r>
            <a:r>
              <a:rPr lang="en-US" altLang="en-US" sz="2000">
                <a:solidFill>
                  <a:srgbClr val="000000"/>
                </a:solidFill>
                <a:latin typeface="Montserrat" pitchFamily="2" charset="0"/>
              </a:rPr>
              <a:t>ă</a:t>
            </a:r>
            <a:r>
              <a:rPr lang="en-US" altLang="en-US" sz="2000">
                <a:solidFill>
                  <a:srgbClr val="000000"/>
                </a:solidFill>
                <a:latin typeface="Montserrat" pitchFamily="2" charset="0"/>
              </a:rPr>
              <a:t>ng thông truyền tải</a:t>
            </a:r>
            <a:endParaRPr lang="en-US" altLang="en-US" sz="2000">
              <a:solidFill>
                <a:srgbClr val="000000"/>
              </a:solidFill>
              <a:latin typeface="Montserrat" pitchFamily="2" charset="0"/>
            </a:endParaRPr>
          </a:p>
          <a:p>
            <a:r>
              <a:rPr lang="en-US" altLang="en-US" sz="2000" b="0" i="0">
                <a:solidFill>
                  <a:srgbClr val="000000"/>
                </a:solidFill>
                <a:effectLst/>
                <a:latin typeface="Montserrat" pitchFamily="2" charset="0"/>
              </a:rPr>
              <a:t>Cung cấp lộ trình h</a:t>
            </a:r>
            <a:r>
              <a:rPr lang="en-US" altLang="en-US" sz="2000" b="0" i="0">
                <a:solidFill>
                  <a:srgbClr val="000000"/>
                </a:solidFill>
                <a:effectLst/>
                <a:latin typeface="Montserrat" pitchFamily="2" charset="0"/>
              </a:rPr>
              <a:t>ư</a:t>
            </a:r>
            <a:r>
              <a:rPr lang="en-US" altLang="en-US" sz="2000" b="0" i="0">
                <a:solidFill>
                  <a:srgbClr val="000000"/>
                </a:solidFill>
                <a:effectLst/>
                <a:latin typeface="Montserrat" pitchFamily="2" charset="0"/>
              </a:rPr>
              <a:t>ớng tới xử l</a:t>
            </a:r>
            <a:r>
              <a:rPr lang="en-US" altLang="en-US" sz="2000" b="0" i="0">
                <a:solidFill>
                  <a:srgbClr val="000000"/>
                </a:solidFill>
                <a:effectLst/>
                <a:latin typeface="Montserrat" pitchFamily="2" charset="0"/>
              </a:rPr>
              <a:t>ý</a:t>
            </a:r>
            <a:r>
              <a:rPr lang="en-US" altLang="en-US" sz="2000" b="0" i="0">
                <a:solidFill>
                  <a:srgbClr val="000000"/>
                </a:solidFill>
                <a:effectLst/>
                <a:latin typeface="Montserrat" pitchFamily="2" charset="0"/>
              </a:rPr>
              <a:t> vi phạm quá tốc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ộ và vi phạm </a:t>
            </a:r>
            <a:r>
              <a:rPr lang="en-US" altLang="en-US" sz="2000" b="0" i="0">
                <a:solidFill>
                  <a:srgbClr val="000000"/>
                </a:solidFill>
                <a:effectLst/>
                <a:latin typeface="Montserrat" pitchFamily="2" charset="0"/>
              </a:rPr>
              <a:t>đè</a:t>
            </a:r>
            <a:r>
              <a:rPr lang="en-US" altLang="en-US" sz="2000" b="0" i="0">
                <a:solidFill>
                  <a:srgbClr val="000000"/>
                </a:solidFill>
                <a:effectLst/>
                <a:latin typeface="Montserrat" pitchFamily="2" charset="0"/>
              </a:rPr>
              <a:t>n </a:t>
            </a:r>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ỏ.</a:t>
            </a:r>
            <a:r>
              <a:rPr lang="en-US" sz="2000" b="0" i="0">
                <a:solidFill>
                  <a:srgbClr val="000000"/>
                </a:solidFill>
                <a:effectLst/>
                <a:latin typeface="Montserrat" pitchFamily="2" charset="0"/>
              </a:rPr>
              <a:t> </a:t>
            </a:r>
            <a:endParaRPr lang="en-US" altLang="en-US" sz="2000" dirty="0">
              <a:latin typeface="Montserrat" pitchFamily="2" charset="77"/>
            </a:endParaRPr>
          </a:p>
        </p:txBody>
      </p:sp>
      <p:pic>
        <p:nvPicPr>
          <p:cNvPr id="2052" name="Picture 4" descr="How does smart parking work? — Cleverciti | Smart Parking for Smart Citi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6205" y="1305593"/>
            <a:ext cx="3865756" cy="2563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3. Mục tiêu</a:t>
            </a:r>
            <a:endParaRPr lang="en-US" altLang="en-US" b="1" dirty="0">
              <a:latin typeface="Montserrat Black" pitchFamily="2" charset="77"/>
            </a:endParaRPr>
          </a:p>
        </p:txBody>
      </p:sp>
      <p:graphicFrame>
        <p:nvGraphicFramePr>
          <p:cNvPr id="5" name="Content Placeholder 1"/>
          <p:cNvGraphicFramePr>
            <a:graphicFrameLocks noGrp="1"/>
          </p:cNvGraphicFramePr>
          <p:nvPr>
            <p:ph idx="1"/>
          </p:nvPr>
        </p:nvGraphicFramePr>
        <p:xfrm>
          <a:off x="628649" y="1472023"/>
          <a:ext cx="7886701" cy="2714733"/>
        </p:xfrm>
        <a:graphic>
          <a:graphicData uri="http://schemas.openxmlformats.org/drawingml/2006/table">
            <a:tbl>
              <a:tblPr>
                <a:tableStyleId>{5940675A-B579-460E-94D1-54222C63F5DA}</a:tableStyleId>
              </a:tblPr>
              <a:tblGrid>
                <a:gridCol w="3858420"/>
                <a:gridCol w="4028281"/>
              </a:tblGrid>
              <a:tr h="409771">
                <a:tc>
                  <a:txBody>
                    <a:bodyPr/>
                    <a:lstStyle/>
                    <a:p>
                      <a:pPr algn="l" rtl="0" fontAlgn="base">
                        <a:lnSpc>
                          <a:spcPts val="1465"/>
                        </a:lnSpc>
                        <a:spcAft>
                          <a:spcPts val="1000"/>
                        </a:spcAft>
                        <a:buNone/>
                      </a:pPr>
                      <a:r>
                        <a:rPr lang="en-US" sz="1500" b="1">
                          <a:solidFill>
                            <a:sysClr val="windowText" lastClr="000000"/>
                          </a:solidFill>
                          <a:effectLst/>
                        </a:rPr>
                        <a:t>Item</a:t>
                      </a:r>
                      <a:r>
                        <a:rPr lang="en-US" sz="1500" b="0">
                          <a:solidFill>
                            <a:sysClr val="windowText" lastClr="000000"/>
                          </a:solidFill>
                          <a:effectLst/>
                        </a:rPr>
                        <a:t> </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sz="1500" b="1">
                          <a:solidFill>
                            <a:sysClr val="windowText" lastClr="000000"/>
                          </a:solidFill>
                          <a:effectLst/>
                        </a:rPr>
                        <a:t>Target</a:t>
                      </a:r>
                      <a:r>
                        <a:rPr lang="en-US" sz="1500" b="0">
                          <a:solidFill>
                            <a:sysClr val="windowText" lastClr="000000"/>
                          </a:solidFill>
                          <a:effectLst/>
                        </a:rPr>
                        <a:t> </a:t>
                      </a:r>
                      <a:endParaRPr lang="en-US"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9771">
                <a:tc>
                  <a:txBody>
                    <a:bodyPr/>
                    <a:lstStyle/>
                    <a:p>
                      <a:pPr algn="l" rtl="0" fontAlgn="base">
                        <a:lnSpc>
                          <a:spcPts val="1465"/>
                        </a:lnSpc>
                        <a:spcAft>
                          <a:spcPts val="1000"/>
                        </a:spcAft>
                        <a:buNone/>
                      </a:pPr>
                      <a:r>
                        <a:rPr lang="en-US" sz="1500" b="0">
                          <a:solidFill>
                            <a:sysClr val="windowText" lastClr="000000"/>
                          </a:solidFill>
                          <a:effectLst/>
                        </a:rPr>
                        <a:t>Độ chính xác (reading accuracy) </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sz="1500" b="0">
                          <a:solidFill>
                            <a:sysClr val="windowText" lastClr="000000"/>
                          </a:solidFill>
                          <a:effectLst/>
                        </a:rPr>
                        <a:t>≥ 95% với hình ảnh tĩnh trong nhà</a:t>
                      </a:r>
                      <a:endParaRPr lang="en-US"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9771">
                <a:tc>
                  <a:txBody>
                    <a:bodyPr/>
                    <a:lstStyle/>
                    <a:p>
                      <a:pPr algn="l" rtl="0" fontAlgn="base">
                        <a:lnSpc>
                          <a:spcPts val="1465"/>
                        </a:lnSpc>
                        <a:spcAft>
                          <a:spcPts val="1000"/>
                        </a:spcAft>
                        <a:buNone/>
                      </a:pPr>
                      <a:r>
                        <a:rPr lang="en-US" sz="1500" b="0">
                          <a:solidFill>
                            <a:sysClr val="windowText" lastClr="000000"/>
                          </a:solidFill>
                          <a:effectLst/>
                        </a:rPr>
                        <a:t>Độ trễ khi xử lý (processing latency)</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sz="1500" b="0">
                          <a:solidFill>
                            <a:sysClr val="windowText" lastClr="000000"/>
                          </a:solidFill>
                          <a:effectLst/>
                        </a:rPr>
                        <a:t>≤ 200 ms mỗi ảnh</a:t>
                      </a:r>
                      <a:endParaRPr lang="en-US"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9771">
                <a:tc>
                  <a:txBody>
                    <a:bodyPr/>
                    <a:lstStyle/>
                    <a:p>
                      <a:pPr algn="l" rtl="0" fontAlgn="base">
                        <a:lnSpc>
                          <a:spcPts val="1465"/>
                        </a:lnSpc>
                        <a:spcAft>
                          <a:spcPts val="1000"/>
                        </a:spcAft>
                        <a:buNone/>
                      </a:pPr>
                      <a:r>
                        <a:rPr lang="en-US" sz="1500" b="0">
                          <a:solidFill>
                            <a:sysClr val="windowText" lastClr="000000"/>
                          </a:solidFill>
                          <a:effectLst/>
                        </a:rPr>
                        <a:t>Khả năng bị mất ảnh (loss tolerance) </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sz="1500" b="0">
                          <a:solidFill>
                            <a:sysClr val="windowText" lastClr="000000"/>
                          </a:solidFill>
                          <a:effectLst/>
                        </a:rPr>
                        <a:t>&lt; 3% (ảnh + data) </a:t>
                      </a:r>
                      <a:endParaRPr lang="en-US"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65878">
                <a:tc>
                  <a:txBody>
                    <a:bodyPr/>
                    <a:lstStyle/>
                    <a:p>
                      <a:pPr algn="l" rtl="0" fontAlgn="base">
                        <a:lnSpc>
                          <a:spcPts val="1465"/>
                        </a:lnSpc>
                        <a:spcAft>
                          <a:spcPts val="1000"/>
                        </a:spcAft>
                        <a:buNone/>
                      </a:pPr>
                      <a:r>
                        <a:rPr lang="en-US" sz="1500" b="0">
                          <a:solidFill>
                            <a:sysClr val="windowText" lastClr="000000"/>
                          </a:solidFill>
                          <a:effectLst/>
                        </a:rPr>
                        <a:t>Độ bền (Power endurance)</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sz="1500" b="0">
                          <a:solidFill>
                            <a:sysClr val="windowText" lastClr="000000"/>
                          </a:solidFill>
                          <a:effectLst/>
                        </a:rPr>
                        <a:t>≥ 2 năm liên tục với pin gắn liền</a:t>
                      </a:r>
                      <a:endParaRPr lang="en-US"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9771">
                <a:tc>
                  <a:txBody>
                    <a:bodyPr/>
                    <a:lstStyle/>
                    <a:p>
                      <a:pPr algn="l" rtl="0" fontAlgn="base">
                        <a:lnSpc>
                          <a:spcPts val="1465"/>
                        </a:lnSpc>
                        <a:spcAft>
                          <a:spcPts val="1000"/>
                        </a:spcAft>
                        <a:buNone/>
                      </a:pPr>
                      <a:r>
                        <a:rPr lang="en-US" sz="1500" b="0">
                          <a:solidFill>
                            <a:sysClr val="windowText" lastClr="000000"/>
                          </a:solidFill>
                          <a:effectLst/>
                        </a:rPr>
                        <a:t>Môi trường hoạt động (Operating environment)</a:t>
                      </a:r>
                      <a:endParaRPr lang="en-US" sz="1800" b="0" i="0">
                        <a:solidFill>
                          <a:sysClr val="windowText" lastClr="000000"/>
                        </a:solidFill>
                        <a:effectLst/>
                      </a:endParaRPr>
                    </a:p>
                  </a:txBody>
                  <a:tcPr marL="122931" marR="122931" marT="61466" marB="61466">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rtl="0" fontAlgn="base">
                        <a:lnSpc>
                          <a:spcPts val="1465"/>
                        </a:lnSpc>
                        <a:spcAft>
                          <a:spcPts val="1000"/>
                        </a:spcAft>
                        <a:buNone/>
                      </a:pPr>
                      <a:r>
                        <a:rPr lang="en-US" altLang="pt-BR" sz="1500" b="0">
                          <a:solidFill>
                            <a:sysClr val="windowText" lastClr="000000"/>
                          </a:solidFill>
                          <a:effectLst/>
                        </a:rPr>
                        <a:t>Nhiệt độ từ </a:t>
                      </a:r>
                      <a:r>
                        <a:rPr lang="pt-BR" sz="1500" b="0">
                          <a:solidFill>
                            <a:sysClr val="windowText" lastClr="000000"/>
                          </a:solidFill>
                          <a:effectLst/>
                        </a:rPr>
                        <a:t>0–50°C ; </a:t>
                      </a:r>
                      <a:r>
                        <a:rPr lang="en-US" altLang="pt-BR" sz="1500" b="0">
                          <a:solidFill>
                            <a:sysClr val="windowText" lastClr="000000"/>
                          </a:solidFill>
                          <a:effectLst/>
                        </a:rPr>
                        <a:t>hoạt động theo chuẩn </a:t>
                      </a:r>
                      <a:r>
                        <a:rPr lang="pt-BR" sz="1500" b="0">
                          <a:solidFill>
                            <a:sysClr val="windowText" lastClr="000000"/>
                          </a:solidFill>
                          <a:effectLst/>
                        </a:rPr>
                        <a:t>IP</a:t>
                      </a:r>
                      <a:r>
                        <a:rPr lang="en-US" altLang="pt-BR" sz="1500" b="0">
                          <a:solidFill>
                            <a:sysClr val="windowText" lastClr="000000"/>
                          </a:solidFill>
                          <a:effectLst/>
                        </a:rPr>
                        <a:t> - </a:t>
                      </a:r>
                      <a:r>
                        <a:rPr lang="pt-BR" sz="1500" b="0">
                          <a:solidFill>
                            <a:sysClr val="windowText" lastClr="000000"/>
                          </a:solidFill>
                          <a:effectLst/>
                        </a:rPr>
                        <a:t>65 </a:t>
                      </a:r>
                      <a:endParaRPr lang="pt-BR" sz="1800" b="0" i="0">
                        <a:solidFill>
                          <a:sysClr val="windowText" lastClr="000000"/>
                        </a:solidFill>
                        <a:effectLst/>
                      </a:endParaRPr>
                    </a:p>
                  </a:txBody>
                  <a:tcPr marL="122931" marR="122931" marT="61466" marB="61466">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788670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latin typeface="Montserrat Black" pitchFamily="2" charset="77"/>
              </a:rPr>
              <a:t>4. </a:t>
            </a:r>
            <a:r>
              <a:rPr lang="en-US" altLang="en-US" b="1" dirty="0">
                <a:latin typeface="Montserrat Black" pitchFamily="2" charset="77"/>
              </a:rPr>
              <a:t>Quy trình phát triển</a:t>
            </a:r>
            <a:endParaRPr lang="en-US" altLang="en-US" b="1" dirty="0">
              <a:latin typeface="Montserrat Black" pitchFamily="2" charset="77"/>
            </a:endParaRPr>
          </a:p>
        </p:txBody>
      </p:sp>
      <p:graphicFrame>
        <p:nvGraphicFramePr>
          <p:cNvPr id="2" name="Content Placeholder 1"/>
          <p:cNvGraphicFramePr>
            <a:graphicFrameLocks noGrp="1"/>
          </p:cNvGraphicFramePr>
          <p:nvPr>
            <p:ph idx="1"/>
          </p:nvPr>
        </p:nvGraphicFramePr>
        <p:xfrm>
          <a:off x="628650" y="1368425"/>
          <a:ext cx="7886700" cy="32639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628650" y="571500"/>
            <a:ext cx="8439150"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highlight>
                  <a:srgbClr val="FFFF00"/>
                </a:highlight>
                <a:latin typeface="Montserrat Black" pitchFamily="2" charset="77"/>
              </a:rPr>
              <a:t>Giai đoạn 1: </a:t>
            </a:r>
            <a:r>
              <a:rPr lang="en-US" altLang="en-US">
                <a:highlight>
                  <a:srgbClr val="FFFF00"/>
                </a:highlight>
                <a:latin typeface="Montserrat" pitchFamily="2" charset="77"/>
              </a:rPr>
              <a:t>Nghiên cứu yêu cầu</a:t>
            </a:r>
            <a:br>
              <a:rPr lang="en-US" altLang="en-US">
                <a:highlight>
                  <a:srgbClr val="FFFF00"/>
                </a:highlight>
                <a:latin typeface="Montserrat" pitchFamily="2" charset="77"/>
              </a:rPr>
            </a:br>
            <a:endParaRPr lang="en-US" altLang="en-US" b="1" dirty="0">
              <a:highlight>
                <a:srgbClr val="FFFF00"/>
              </a:highlight>
              <a:latin typeface="Montserrat Black" pitchFamily="2" charset="77"/>
            </a:endParaRPr>
          </a:p>
        </p:txBody>
      </p:sp>
      <p:sp>
        <p:nvSpPr>
          <p:cNvPr id="11266" name="Content Placeholder 2"/>
          <p:cNvSpPr>
            <a:spLocks noGrp="1" noChangeArrowheads="1"/>
          </p:cNvSpPr>
          <p:nvPr>
            <p:ph idx="1"/>
          </p:nvPr>
        </p:nvSpPr>
        <p:spPr bwMode="auto">
          <a:xfrm>
            <a:off x="628650" y="1181388"/>
            <a:ext cx="7886700" cy="3263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sz="2000" b="0" i="0">
                <a:solidFill>
                  <a:srgbClr val="000000"/>
                </a:solidFill>
                <a:effectLst/>
                <a:latin typeface="Montserrat" pitchFamily="2" charset="0"/>
              </a:rPr>
              <a:t>Ư</a:t>
            </a:r>
            <a:r>
              <a:rPr lang="en-US" altLang="en-US" sz="2000" b="0" i="0">
                <a:solidFill>
                  <a:srgbClr val="000000"/>
                </a:solidFill>
                <a:effectLst/>
                <a:latin typeface="Montserrat" pitchFamily="2" charset="0"/>
              </a:rPr>
              <a:t>ớc l</a:t>
            </a:r>
            <a:r>
              <a:rPr lang="en-US" altLang="en-US" sz="2000" b="0" i="0">
                <a:solidFill>
                  <a:srgbClr val="000000"/>
                </a:solidFill>
                <a:effectLst/>
                <a:latin typeface="Montserrat" pitchFamily="2" charset="0"/>
              </a:rPr>
              <a:t>ư</a:t>
            </a:r>
            <a:r>
              <a:rPr lang="en-US" altLang="en-US" sz="2000" b="0" i="0">
                <a:solidFill>
                  <a:srgbClr val="000000"/>
                </a:solidFill>
                <a:effectLst/>
                <a:latin typeface="Montserrat" pitchFamily="2" charset="0"/>
              </a:rPr>
              <a:t>ợng và chuẩn bị dữ liệu.</a:t>
            </a:r>
            <a:endParaRPr lang="en-US" sz="2000" b="0" i="0">
              <a:solidFill>
                <a:srgbClr val="000000"/>
              </a:solidFill>
              <a:effectLst/>
              <a:latin typeface="Montserrat" pitchFamily="2" charset="0"/>
            </a:endParaRPr>
          </a:p>
          <a:p>
            <a:pPr marL="0" indent="0">
              <a:buNone/>
            </a:pPr>
            <a:endParaRPr lang="en-US" sz="2000">
              <a:solidFill>
                <a:srgbClr val="000000"/>
              </a:solidFill>
              <a:latin typeface="Montserrat" pitchFamily="2" charset="0"/>
            </a:endParaRPr>
          </a:p>
          <a:p>
            <a:r>
              <a:rPr lang="en-US" altLang="en-US" sz="2000" b="0" i="0">
                <a:solidFill>
                  <a:srgbClr val="000000"/>
                </a:solidFill>
                <a:effectLst/>
                <a:latin typeface="Montserrat" pitchFamily="2" charset="0"/>
              </a:rPr>
              <a:t>Đ</a:t>
            </a:r>
            <a:r>
              <a:rPr lang="en-US" altLang="en-US" sz="2000" b="0" i="0">
                <a:solidFill>
                  <a:srgbClr val="000000"/>
                </a:solidFill>
                <a:effectLst/>
                <a:latin typeface="Montserrat" pitchFamily="2" charset="0"/>
              </a:rPr>
              <a:t>ánh giá và lựa chọn mô hình.</a:t>
            </a:r>
            <a:endParaRPr lang="en-US" altLang="en-US" sz="2000" b="0" i="0">
              <a:solidFill>
                <a:srgbClr val="000000"/>
              </a:solidFill>
              <a:effectLst/>
              <a:latin typeface="Montserrat" pitchFamily="2" charset="0"/>
            </a:endParaRPr>
          </a:p>
          <a:p>
            <a:endParaRPr lang="en-US" sz="2000" b="0" i="0">
              <a:solidFill>
                <a:srgbClr val="000000"/>
              </a:solidFill>
              <a:effectLst/>
              <a:latin typeface="Montserrat" pitchFamily="2" charset="0"/>
            </a:endParaRPr>
          </a:p>
          <a:p>
            <a:r>
              <a:rPr lang="en-US" altLang="en-US" sz="2000">
                <a:solidFill>
                  <a:srgbClr val="000000"/>
                </a:solidFill>
                <a:latin typeface="Montserrat" pitchFamily="2" charset="0"/>
              </a:rPr>
              <a:t>Đ</a:t>
            </a:r>
            <a:r>
              <a:rPr lang="en-US" altLang="en-US" sz="2000">
                <a:solidFill>
                  <a:srgbClr val="000000"/>
                </a:solidFill>
                <a:latin typeface="Montserrat" pitchFamily="2" charset="0"/>
              </a:rPr>
              <a:t>ánh giá nguồn lực và tài nguyên hiện có.</a:t>
            </a:r>
            <a:endParaRPr lang="en-US" altLang="en-US" sz="2000">
              <a:solidFill>
                <a:srgbClr val="000000"/>
              </a:solidFill>
              <a:latin typeface="Montserrat" pitchFamily="2" charset="0"/>
            </a:endParaRPr>
          </a:p>
          <a:p>
            <a:endParaRPr lang="en-US" altLang="en-US" sz="2000">
              <a:solidFill>
                <a:srgbClr val="000000"/>
              </a:solidFill>
              <a:latin typeface="Montserrat" pitchFamily="2" charset="0"/>
            </a:endParaRPr>
          </a:p>
          <a:p>
            <a:r>
              <a:rPr lang="en-US" altLang="en-US" sz="2000">
                <a:solidFill>
                  <a:srgbClr val="000000"/>
                </a:solidFill>
                <a:latin typeface="Montserrat" pitchFamily="2" charset="0"/>
              </a:rPr>
              <a:t>Trực quan hóa thông qua phần mềm.</a:t>
            </a:r>
            <a:endParaRPr lang="en-US" altLang="en-US" sz="2000" dirty="0">
              <a:latin typeface="Montserrat" pitchFamily="2" charset="7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noChangeArrowheads="1"/>
          </p:cNvSpPr>
          <p:nvPr>
            <p:ph type="title"/>
          </p:nvPr>
        </p:nvSpPr>
        <p:spPr bwMode="auto">
          <a:xfrm>
            <a:off x="401782" y="571500"/>
            <a:ext cx="8666018" cy="696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b="1">
                <a:highlight>
                  <a:srgbClr val="FFFF00"/>
                </a:highlight>
                <a:latin typeface="Montserrat Black" pitchFamily="2" charset="77"/>
                <a:sym typeface="+mn-ea"/>
              </a:rPr>
              <a:t>Giai đoạn</a:t>
            </a:r>
            <a:r>
              <a:rPr lang="en-US" altLang="en-US" b="1">
                <a:highlight>
                  <a:srgbClr val="FFFF00"/>
                </a:highlight>
                <a:latin typeface="Montserrat Black" pitchFamily="2" charset="77"/>
              </a:rPr>
              <a:t> 2: </a:t>
            </a:r>
            <a:r>
              <a:rPr lang="en-US" altLang="en-US">
                <a:highlight>
                  <a:srgbClr val="FFFF00"/>
                </a:highlight>
                <a:latin typeface="Montserrat" pitchFamily="2" charset="77"/>
              </a:rPr>
              <a:t>Ứng dụng trên phần cứng</a:t>
            </a:r>
            <a:br>
              <a:rPr lang="en-US" altLang="en-US">
                <a:highlight>
                  <a:srgbClr val="FFFF00"/>
                </a:highlight>
                <a:latin typeface="Montserrat" pitchFamily="2" charset="77"/>
              </a:rPr>
            </a:br>
            <a:br>
              <a:rPr lang="en-US" altLang="en-US">
                <a:highlight>
                  <a:srgbClr val="FFFF00"/>
                </a:highlight>
                <a:latin typeface="Montserrat" pitchFamily="2" charset="77"/>
              </a:rPr>
            </a:br>
            <a:endParaRPr lang="en-US" altLang="en-US" b="1" dirty="0">
              <a:highlight>
                <a:srgbClr val="FFFF00"/>
              </a:highlight>
              <a:latin typeface="Montserrat Black" pitchFamily="2" charset="77"/>
            </a:endParaRPr>
          </a:p>
        </p:txBody>
      </p:sp>
      <p:sp>
        <p:nvSpPr>
          <p:cNvPr id="11266" name="Content Placeholder 2"/>
          <p:cNvSpPr>
            <a:spLocks noGrp="1" noChangeArrowheads="1"/>
          </p:cNvSpPr>
          <p:nvPr>
            <p:ph idx="1"/>
          </p:nvPr>
        </p:nvSpPr>
        <p:spPr bwMode="auto">
          <a:xfrm>
            <a:off x="628650" y="1181388"/>
            <a:ext cx="7886700" cy="3263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sz="2000" b="0" i="0">
                <a:solidFill>
                  <a:srgbClr val="000000"/>
                </a:solidFill>
                <a:effectLst/>
                <a:latin typeface="Montserrat" pitchFamily="2" charset="0"/>
              </a:rPr>
              <a:t>Thiết kế cấu trúc Top-Level.</a:t>
            </a:r>
            <a:endParaRPr lang="en-US" altLang="en-US" sz="2000">
              <a:solidFill>
                <a:srgbClr val="000000"/>
              </a:solidFill>
              <a:latin typeface="Montserrat" pitchFamily="2" charset="0"/>
            </a:endParaRPr>
          </a:p>
          <a:p>
            <a:r>
              <a:rPr lang="en-US" sz="2000" b="0" i="0">
                <a:solidFill>
                  <a:srgbClr val="000000"/>
                </a:solidFill>
                <a:effectLst/>
                <a:latin typeface="Montserrat" pitchFamily="2" charset="0"/>
              </a:rPr>
              <a:t>Triển khai RTL.</a:t>
            </a:r>
            <a:endParaRPr lang="en-US" sz="2000" b="0" i="0">
              <a:solidFill>
                <a:srgbClr val="000000"/>
              </a:solidFill>
              <a:effectLst/>
              <a:latin typeface="Montserrat" pitchFamily="2" charset="0"/>
            </a:endParaRPr>
          </a:p>
          <a:p>
            <a:r>
              <a:rPr lang="en-US" sz="2000">
                <a:solidFill>
                  <a:srgbClr val="000000"/>
                </a:solidFill>
                <a:latin typeface="Montserrat" pitchFamily="2" charset="0"/>
              </a:rPr>
              <a:t>Tối ưu.</a:t>
            </a:r>
            <a:endParaRPr lang="en-US" sz="2000">
              <a:solidFill>
                <a:srgbClr val="000000"/>
              </a:solidFill>
              <a:latin typeface="Montserrat" pitchFamily="2" charset="0"/>
            </a:endParaRPr>
          </a:p>
          <a:p>
            <a:r>
              <a:rPr lang="en-US" sz="2000" b="0" i="0">
                <a:solidFill>
                  <a:srgbClr val="000000"/>
                </a:solidFill>
                <a:effectLst/>
                <a:latin typeface="Montserrat" pitchFamily="2" charset="0"/>
              </a:rPr>
              <a:t>Synthesis &amp; Place-and-Route.</a:t>
            </a:r>
            <a:endParaRPr lang="en-US" altLang="en-US" sz="2000">
              <a:solidFill>
                <a:srgbClr val="000000"/>
              </a:solidFill>
              <a:latin typeface="Montserrat" pitchFamily="2" charset="0"/>
            </a:endParaRPr>
          </a:p>
          <a:p>
            <a:r>
              <a:rPr lang="en-US" altLang="en-US" sz="2000">
                <a:solidFill>
                  <a:srgbClr val="000000"/>
                </a:solidFill>
                <a:latin typeface="Montserrat" pitchFamily="2" charset="0"/>
              </a:rPr>
              <a:t>Lập trình trên Board &amp; Virtual Test.</a:t>
            </a:r>
            <a:endParaRPr lang="en-US" altLang="en-US" sz="2000">
              <a:solidFill>
                <a:srgbClr val="000000"/>
              </a:solidFill>
              <a:latin typeface="Montserrat" pitchFamily="2" charset="0"/>
            </a:endParaRPr>
          </a:p>
          <a:p>
            <a:r>
              <a:rPr lang="en-US" altLang="en-US" sz="2000">
                <a:latin typeface="Montserrat" pitchFamily="2" charset="77"/>
              </a:rPr>
              <a:t>Xác minh lại tài liệu và chiến lược.</a:t>
            </a:r>
            <a:endParaRPr lang="en-US" altLang="en-US" sz="2000">
              <a:latin typeface="Montserrat" pitchFamily="2" charset="77"/>
            </a:endParaRPr>
          </a:p>
          <a:p>
            <a:endParaRPr lang="en-US" altLang="en-US" sz="2000" dirty="0">
              <a:latin typeface="Montserrat" pitchFamily="2" charset="77"/>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Veron">
      <a:dk1>
        <a:srgbClr val="000000"/>
      </a:dk1>
      <a:lt1>
        <a:srgbClr val="FFFFFF"/>
      </a:lt1>
      <a:dk2>
        <a:srgbClr val="44546A"/>
      </a:dk2>
      <a:lt2>
        <a:srgbClr val="E7E6E6"/>
      </a:lt2>
      <a:accent1>
        <a:srgbClr val="01163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Template>
  <TotalTime>0</TotalTime>
  <Words>3178</Words>
  <Application>WPS Slides</Application>
  <PresentationFormat>On-screen Show (16:9)</PresentationFormat>
  <Paragraphs>118</Paragraphs>
  <Slides>16</Slides>
  <Notes>4</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16</vt:i4>
      </vt:variant>
    </vt:vector>
  </HeadingPairs>
  <TitlesOfParts>
    <vt:vector size="35" baseType="lpstr">
      <vt:lpstr>Arial</vt:lpstr>
      <vt:lpstr>SimSun</vt:lpstr>
      <vt:lpstr>Wingdings</vt:lpstr>
      <vt:lpstr>Calibri</vt:lpstr>
      <vt:lpstr>Calibri Light</vt:lpstr>
      <vt:lpstr>Aptos</vt:lpstr>
      <vt:lpstr>Montserrat Black</vt:lpstr>
      <vt:lpstr>Montserrat</vt:lpstr>
      <vt:lpstr>Montserrat</vt:lpstr>
      <vt:lpstr>Microsoft YaHei</vt:lpstr>
      <vt:lpstr>Arial Unicode MS</vt:lpstr>
      <vt:lpstr>Aptos Display</vt:lpstr>
      <vt:lpstr>Aptos</vt:lpstr>
      <vt:lpstr>Custom Design</vt:lpstr>
      <vt:lpstr>2_Custom Design</vt:lpstr>
      <vt:lpstr>3_Custom Design</vt:lpstr>
      <vt:lpstr>Office Theme</vt:lpstr>
      <vt:lpstr>1_Custom Design</vt:lpstr>
      <vt:lpstr>1_Office Theme</vt:lpstr>
      <vt:lpstr>PowerPoint 演示文稿</vt:lpstr>
      <vt:lpstr>PowerPoint 演示文稿</vt:lpstr>
      <vt:lpstr>PowerPoint 演示文稿</vt:lpstr>
      <vt:lpstr>1. Giới thiệu</vt:lpstr>
      <vt:lpstr>2. Mục đích</vt:lpstr>
      <vt:lpstr>3. Mục tiêu</vt:lpstr>
      <vt:lpstr>4. Project phase</vt:lpstr>
      <vt:lpstr>Giai đoạn 1: Nghiên cứu yêu cầu </vt:lpstr>
      <vt:lpstr>Giai đoạn 2: Ứng dụng trên phần cứng  </vt:lpstr>
      <vt:lpstr>Giai đoạn 3: Thẩm định và xác nhận </vt:lpstr>
      <vt:lpstr>5. Bảo hộ và Cấp phép</vt:lpstr>
      <vt:lpstr>6. Công nghệ và công cụ</vt:lpstr>
      <vt:lpstr>7. Lịch trình phát triển</vt:lpstr>
      <vt:lpstr>8. Quản lý rủi ro</vt:lpstr>
      <vt:lpstr>9. Kết luận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Le Minh</dc:creator>
  <cp:lastModifiedBy>Minh Nguyễn Lê</cp:lastModifiedBy>
  <cp:revision>23</cp:revision>
  <dcterms:created xsi:type="dcterms:W3CDTF">2025-04-26T02:52:00Z</dcterms:created>
  <dcterms:modified xsi:type="dcterms:W3CDTF">2025-05-05T02:55:29Z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8D2B1315BC84492C84F8B20D3C38BCB5_13</vt:lpwstr>
  </property>
  <property fmtid="{D5CDD505-2E9C-101B-9397-08002B2CF9AE}" pid="3" name="KSOProductBuildVer">
    <vt:lpwstr>1033-12.2.0.20795</vt:lpwstr>
  </property>
</Properties>
</file>